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</p:sldMasterIdLst>
  <p:notesMasterIdLst>
    <p:notesMasterId r:id="rId17"/>
  </p:notesMasterIdLst>
  <p:handoutMasterIdLst>
    <p:handoutMasterId r:id="rId18"/>
  </p:handoutMasterIdLst>
  <p:sldIdLst>
    <p:sldId id="765" r:id="rId2"/>
    <p:sldId id="838" r:id="rId3"/>
    <p:sldId id="845" r:id="rId4"/>
    <p:sldId id="876" r:id="rId5"/>
    <p:sldId id="888" r:id="rId6"/>
    <p:sldId id="880" r:id="rId7"/>
    <p:sldId id="881" r:id="rId8"/>
    <p:sldId id="883" r:id="rId9"/>
    <p:sldId id="884" r:id="rId10"/>
    <p:sldId id="889" r:id="rId11"/>
    <p:sldId id="886" r:id="rId12"/>
    <p:sldId id="849" r:id="rId13"/>
    <p:sldId id="857" r:id="rId14"/>
    <p:sldId id="887" r:id="rId15"/>
    <p:sldId id="836" r:id="rId16"/>
  </p:sldIdLst>
  <p:sldSz cx="9144000" cy="6858000" type="screen4x3"/>
  <p:notesSz cx="6797675" cy="992663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9BC0105-9BC2-4133-8923-F215EE462018}">
          <p14:sldIdLst>
            <p14:sldId id="765"/>
            <p14:sldId id="838"/>
            <p14:sldId id="845"/>
            <p14:sldId id="876"/>
            <p14:sldId id="888"/>
            <p14:sldId id="880"/>
            <p14:sldId id="881"/>
            <p14:sldId id="883"/>
            <p14:sldId id="884"/>
            <p14:sldId id="889"/>
            <p14:sldId id="886"/>
            <p14:sldId id="849"/>
            <p14:sldId id="857"/>
            <p14:sldId id="887"/>
          </p14:sldIdLst>
        </p14:section>
        <p14:section name="Раздел без заголовка" id="{0E3D48F3-C070-4032-852B-829EA8E56468}">
          <p14:sldIdLst>
            <p14:sldId id="8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11D54"/>
    <a:srgbClr val="E5FCFF"/>
    <a:srgbClr val="FFFDFB"/>
    <a:srgbClr val="EDFCFD"/>
    <a:srgbClr val="FF0066"/>
    <a:srgbClr val="0FC4EF"/>
    <a:srgbClr val="082FAC"/>
    <a:srgbClr val="F7F7F7"/>
    <a:srgbClr val="EDEFE5"/>
    <a:srgbClr val="FFEA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32528C-11C5-4359-A646-0D5BEE56CF3E}" v="3" dt="2024-12-09T18:51:34.942"/>
    <p1510:client id="{358AC63B-F917-457C-A31D-7BD03CC06529}" v="199" dt="2024-12-09T19:34:17.413"/>
  </p1510:revLst>
</p1510:revInfo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92" autoAdjust="0"/>
    <p:restoredTop sz="89266" autoAdjust="0"/>
  </p:normalViewPr>
  <p:slideViewPr>
    <p:cSldViewPr>
      <p:cViewPr varScale="1">
        <p:scale>
          <a:sx n="104" d="100"/>
          <a:sy n="104" d="100"/>
        </p:scale>
        <p:origin x="894" y="12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04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Гость" userId="fea4734f4a4baeb1" providerId="Windows Live" clId="Web-{0132528C-11C5-4359-A646-0D5BEE56CF3E}"/>
    <pc:docChg chg="modSld">
      <pc:chgData name="Гость" userId="fea4734f4a4baeb1" providerId="Windows Live" clId="Web-{0132528C-11C5-4359-A646-0D5BEE56CF3E}" dt="2024-12-09T18:51:34.942" v="2" actId="20577"/>
      <pc:docMkLst>
        <pc:docMk/>
      </pc:docMkLst>
      <pc:sldChg chg="modSp">
        <pc:chgData name="Гость" userId="fea4734f4a4baeb1" providerId="Windows Live" clId="Web-{0132528C-11C5-4359-A646-0D5BEE56CF3E}" dt="2024-12-09T18:51:34.942" v="2" actId="20577"/>
        <pc:sldMkLst>
          <pc:docMk/>
          <pc:sldMk cId="4220727147" sldId="886"/>
        </pc:sldMkLst>
        <pc:spChg chg="mod">
          <ac:chgData name="Гость" userId="fea4734f4a4baeb1" providerId="Windows Live" clId="Web-{0132528C-11C5-4359-A646-0D5BEE56CF3E}" dt="2024-12-09T18:51:34.942" v="2" actId="20577"/>
          <ac:spMkLst>
            <pc:docMk/>
            <pc:sldMk cId="4220727147" sldId="886"/>
            <ac:spMk id="14344" creationId="{00000000-0000-0000-0000-000000000000}"/>
          </ac:spMkLst>
        </pc:spChg>
      </pc:sldChg>
    </pc:docChg>
  </pc:docChgLst>
  <pc:docChgLst>
    <pc:chgData name="Гость" userId="fea4734f4a4baeb1" providerId="Windows Live" clId="Web-{358AC63B-F917-457C-A31D-7BD03CC06529}"/>
    <pc:docChg chg="addSld delSld modSld modSection">
      <pc:chgData name="Гость" userId="fea4734f4a4baeb1" providerId="Windows Live" clId="Web-{358AC63B-F917-457C-A31D-7BD03CC06529}" dt="2024-12-09T19:34:17.413" v="173" actId="20577"/>
      <pc:docMkLst>
        <pc:docMk/>
      </pc:docMkLst>
      <pc:sldChg chg="addSp delSp modSp">
        <pc:chgData name="Гость" userId="fea4734f4a4baeb1" providerId="Windows Live" clId="Web-{358AC63B-F917-457C-A31D-7BD03CC06529}" dt="2024-12-09T19:32:35.691" v="168" actId="20577"/>
        <pc:sldMkLst>
          <pc:docMk/>
          <pc:sldMk cId="738603307" sldId="849"/>
        </pc:sldMkLst>
        <pc:spChg chg="add mod">
          <ac:chgData name="Гость" userId="fea4734f4a4baeb1" providerId="Windows Live" clId="Web-{358AC63B-F917-457C-A31D-7BD03CC06529}" dt="2024-12-09T19:09:10.537" v="90" actId="14100"/>
          <ac:spMkLst>
            <pc:docMk/>
            <pc:sldMk cId="738603307" sldId="849"/>
            <ac:spMk id="2" creationId="{8293CD8F-4350-5C0F-D34E-856781D1B787}"/>
          </ac:spMkLst>
        </pc:spChg>
        <pc:spChg chg="add del mod">
          <ac:chgData name="Гость" userId="fea4734f4a4baeb1" providerId="Windows Live" clId="Web-{358AC63B-F917-457C-A31D-7BD03CC06529}" dt="2024-12-09T19:08:49.911" v="88"/>
          <ac:spMkLst>
            <pc:docMk/>
            <pc:sldMk cId="738603307" sldId="849"/>
            <ac:spMk id="3" creationId="{50E7AD83-EEA8-C336-2F75-F8AC90405970}"/>
          </ac:spMkLst>
        </pc:spChg>
        <pc:spChg chg="mod">
          <ac:chgData name="Гость" userId="fea4734f4a4baeb1" providerId="Windows Live" clId="Web-{358AC63B-F917-457C-A31D-7BD03CC06529}" dt="2024-12-09T19:10:01.851" v="96" actId="14100"/>
          <ac:spMkLst>
            <pc:docMk/>
            <pc:sldMk cId="738603307" sldId="849"/>
            <ac:spMk id="11" creationId="{00000000-0000-0000-0000-000000000000}"/>
          </ac:spMkLst>
        </pc:spChg>
        <pc:spChg chg="mod">
          <ac:chgData name="Гость" userId="fea4734f4a4baeb1" providerId="Windows Live" clId="Web-{358AC63B-F917-457C-A31D-7BD03CC06529}" dt="2024-12-09T19:09:57.554" v="95" actId="14100"/>
          <ac:spMkLst>
            <pc:docMk/>
            <pc:sldMk cId="738603307" sldId="849"/>
            <ac:spMk id="14" creationId="{00000000-0000-0000-0000-000000000000}"/>
          </ac:spMkLst>
        </pc:spChg>
        <pc:spChg chg="mod">
          <ac:chgData name="Гость" userId="fea4734f4a4baeb1" providerId="Windows Live" clId="Web-{358AC63B-F917-457C-A31D-7BD03CC06529}" dt="2024-12-09T19:10:34.180" v="100" actId="14100"/>
          <ac:spMkLst>
            <pc:docMk/>
            <pc:sldMk cId="738603307" sldId="849"/>
            <ac:spMk id="22" creationId="{00000000-0000-0000-0000-000000000000}"/>
          </ac:spMkLst>
        </pc:spChg>
        <pc:spChg chg="mod">
          <ac:chgData name="Гость" userId="fea4734f4a4baeb1" providerId="Windows Live" clId="Web-{358AC63B-F917-457C-A31D-7BD03CC06529}" dt="2024-12-09T19:32:35.691" v="168" actId="20577"/>
          <ac:spMkLst>
            <pc:docMk/>
            <pc:sldMk cId="738603307" sldId="849"/>
            <ac:spMk id="6146" creationId="{00000000-0000-0000-0000-000000000000}"/>
          </ac:spMkLst>
        </pc:spChg>
      </pc:sldChg>
      <pc:sldChg chg="modSp">
        <pc:chgData name="Гость" userId="fea4734f4a4baeb1" providerId="Windows Live" clId="Web-{358AC63B-F917-457C-A31D-7BD03CC06529}" dt="2024-12-09T19:32:41.348" v="169" actId="20577"/>
        <pc:sldMkLst>
          <pc:docMk/>
          <pc:sldMk cId="430508374" sldId="857"/>
        </pc:sldMkLst>
        <pc:spChg chg="mod">
          <ac:chgData name="Гость" userId="fea4734f4a4baeb1" providerId="Windows Live" clId="Web-{358AC63B-F917-457C-A31D-7BD03CC06529}" dt="2024-12-09T19:32:41.348" v="169" actId="20577"/>
          <ac:spMkLst>
            <pc:docMk/>
            <pc:sldMk cId="430508374" sldId="857"/>
            <ac:spMk id="3074" creationId="{00000000-0000-0000-0000-000000000000}"/>
          </ac:spMkLst>
        </pc:spChg>
      </pc:sldChg>
      <pc:sldChg chg="modSp">
        <pc:chgData name="Гость" userId="fea4734f4a4baeb1" providerId="Windows Live" clId="Web-{358AC63B-F917-457C-A31D-7BD03CC06529}" dt="2024-12-09T19:19:05.400" v="107" actId="20577"/>
        <pc:sldMkLst>
          <pc:docMk/>
          <pc:sldMk cId="3126830014" sldId="884"/>
        </pc:sldMkLst>
        <pc:spChg chg="mod">
          <ac:chgData name="Гость" userId="fea4734f4a4baeb1" providerId="Windows Live" clId="Web-{358AC63B-F917-457C-A31D-7BD03CC06529}" dt="2024-12-09T19:19:05.400" v="107" actId="20577"/>
          <ac:spMkLst>
            <pc:docMk/>
            <pc:sldMk cId="3126830014" sldId="884"/>
            <ac:spMk id="7176" creationId="{00000000-0000-0000-0000-000000000000}"/>
          </ac:spMkLst>
        </pc:spChg>
      </pc:sldChg>
      <pc:sldChg chg="modSp">
        <pc:chgData name="Гость" userId="fea4734f4a4baeb1" providerId="Windows Live" clId="Web-{358AC63B-F917-457C-A31D-7BD03CC06529}" dt="2024-12-09T19:32:24.347" v="167" actId="20577"/>
        <pc:sldMkLst>
          <pc:docMk/>
          <pc:sldMk cId="4220727147" sldId="886"/>
        </pc:sldMkLst>
        <pc:spChg chg="mod">
          <ac:chgData name="Гость" userId="fea4734f4a4baeb1" providerId="Windows Live" clId="Web-{358AC63B-F917-457C-A31D-7BD03CC06529}" dt="2024-12-09T19:00:22.973" v="63" actId="1076"/>
          <ac:spMkLst>
            <pc:docMk/>
            <pc:sldMk cId="4220727147" sldId="886"/>
            <ac:spMk id="8" creationId="{00000000-0000-0000-0000-000000000000}"/>
          </ac:spMkLst>
        </pc:spChg>
        <pc:spChg chg="mod">
          <ac:chgData name="Гость" userId="fea4734f4a4baeb1" providerId="Windows Live" clId="Web-{358AC63B-F917-457C-A31D-7BD03CC06529}" dt="2024-12-09T19:09:38.569" v="92" actId="14100"/>
          <ac:spMkLst>
            <pc:docMk/>
            <pc:sldMk cId="4220727147" sldId="886"/>
            <ac:spMk id="11" creationId="{00000000-0000-0000-0000-000000000000}"/>
          </ac:spMkLst>
        </pc:spChg>
        <pc:spChg chg="mod">
          <ac:chgData name="Гость" userId="fea4734f4a4baeb1" providerId="Windows Live" clId="Web-{358AC63B-F917-457C-A31D-7BD03CC06529}" dt="2024-12-09T19:09:46.460" v="94" actId="14100"/>
          <ac:spMkLst>
            <pc:docMk/>
            <pc:sldMk cId="4220727147" sldId="886"/>
            <ac:spMk id="17" creationId="{00000000-0000-0000-0000-000000000000}"/>
          </ac:spMkLst>
        </pc:spChg>
        <pc:spChg chg="mod">
          <ac:chgData name="Гость" userId="fea4734f4a4baeb1" providerId="Windows Live" clId="Web-{358AC63B-F917-457C-A31D-7BD03CC06529}" dt="2024-12-09T19:32:24.347" v="167" actId="20577"/>
          <ac:spMkLst>
            <pc:docMk/>
            <pc:sldMk cId="4220727147" sldId="886"/>
            <ac:spMk id="14338" creationId="{00000000-0000-0000-0000-000000000000}"/>
          </ac:spMkLst>
        </pc:spChg>
        <pc:spChg chg="mod">
          <ac:chgData name="Гость" userId="fea4734f4a4baeb1" providerId="Windows Live" clId="Web-{358AC63B-F917-457C-A31D-7BD03CC06529}" dt="2024-12-09T19:00:13.645" v="62" actId="20577"/>
          <ac:spMkLst>
            <pc:docMk/>
            <pc:sldMk cId="4220727147" sldId="886"/>
            <ac:spMk id="14344" creationId="{00000000-0000-0000-0000-000000000000}"/>
          </ac:spMkLst>
        </pc:spChg>
      </pc:sldChg>
      <pc:sldChg chg="modSp">
        <pc:chgData name="Гость" userId="fea4734f4a4baeb1" providerId="Windows Live" clId="Web-{358AC63B-F917-457C-A31D-7BD03CC06529}" dt="2024-12-09T19:32:49.161" v="170" actId="20577"/>
        <pc:sldMkLst>
          <pc:docMk/>
          <pc:sldMk cId="2330691427" sldId="887"/>
        </pc:sldMkLst>
        <pc:spChg chg="mod">
          <ac:chgData name="Гость" userId="fea4734f4a4baeb1" providerId="Windows Live" clId="Web-{358AC63B-F917-457C-A31D-7BD03CC06529}" dt="2024-12-09T19:11:27.463" v="102" actId="20577"/>
          <ac:spMkLst>
            <pc:docMk/>
            <pc:sldMk cId="2330691427" sldId="887"/>
            <ac:spMk id="3" creationId="{00000000-0000-0000-0000-000000000000}"/>
          </ac:spMkLst>
        </pc:spChg>
        <pc:spChg chg="mod">
          <ac:chgData name="Гость" userId="fea4734f4a4baeb1" providerId="Windows Live" clId="Web-{358AC63B-F917-457C-A31D-7BD03CC06529}" dt="2024-12-09T19:32:49.161" v="170" actId="20577"/>
          <ac:spMkLst>
            <pc:docMk/>
            <pc:sldMk cId="2330691427" sldId="887"/>
            <ac:spMk id="3074" creationId="{00000000-0000-0000-0000-000000000000}"/>
          </ac:spMkLst>
        </pc:spChg>
      </pc:sldChg>
      <pc:sldChg chg="new del">
        <pc:chgData name="Гость" userId="fea4734f4a4baeb1" providerId="Windows Live" clId="Web-{358AC63B-F917-457C-A31D-7BD03CC06529}" dt="2024-12-09T19:20:21.480" v="109"/>
        <pc:sldMkLst>
          <pc:docMk/>
          <pc:sldMk cId="582918507" sldId="889"/>
        </pc:sldMkLst>
      </pc:sldChg>
      <pc:sldChg chg="modSp new">
        <pc:chgData name="Гость" userId="fea4734f4a4baeb1" providerId="Windows Live" clId="Web-{358AC63B-F917-457C-A31D-7BD03CC06529}" dt="2024-12-09T19:34:17.413" v="173" actId="20577"/>
        <pc:sldMkLst>
          <pc:docMk/>
          <pc:sldMk cId="1405646771" sldId="889"/>
        </pc:sldMkLst>
        <pc:spChg chg="mod">
          <ac:chgData name="Гость" userId="fea4734f4a4baeb1" providerId="Windows Live" clId="Web-{358AC63B-F917-457C-A31D-7BD03CC06529}" dt="2024-12-09T19:31:01.126" v="166" actId="14100"/>
          <ac:spMkLst>
            <pc:docMk/>
            <pc:sldMk cId="1405646771" sldId="889"/>
            <ac:spMk id="2" creationId="{13702263-6BA8-D841-84B5-BA6B9343F7B0}"/>
          </ac:spMkLst>
        </pc:spChg>
        <pc:spChg chg="mod">
          <ac:chgData name="Гость" userId="fea4734f4a4baeb1" providerId="Windows Live" clId="Web-{358AC63B-F917-457C-A31D-7BD03CC06529}" dt="2024-12-09T19:34:17.413" v="173" actId="20577"/>
          <ac:spMkLst>
            <pc:docMk/>
            <pc:sldMk cId="1405646771" sldId="889"/>
            <ac:spMk id="3" creationId="{BFC798C6-10C0-A4A4-C57A-92531B00899E}"/>
          </ac:spMkLst>
        </pc:spChg>
      </pc:sldChg>
      <pc:sldChg chg="new del">
        <pc:chgData name="Гость" userId="fea4734f4a4baeb1" providerId="Windows Live" clId="Web-{358AC63B-F917-457C-A31D-7BD03CC06529}" dt="2024-12-09T19:21:00.997" v="111"/>
        <pc:sldMkLst>
          <pc:docMk/>
          <pc:sldMk cId="2298121174" sldId="88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 dirty="0">
                <a:solidFill>
                  <a:schemeClr val="tx1"/>
                </a:solidFill>
                <a:effectLst/>
              </a:rPr>
              <a:t>Аварии и несчастные случаи по итогам 9 месяцев 2023 и 2024 годов</a:t>
            </a:r>
            <a:endParaRPr lang="ru-RU" dirty="0">
              <a:solidFill>
                <a:schemeClr val="tx1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000099"/>
            </a:solidFill>
            <a:ln>
              <a:noFill/>
            </a:ln>
            <a:effectLst/>
            <a:sp3d/>
          </c:spPr>
          <c:invertIfNegative val="0"/>
          <c:cat>
            <c:numRef>
              <c:f>Лист1!$D$12:$D$13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Лист1!$E$12:$E$13</c:f>
              <c:numCache>
                <c:formatCode>General</c:formatCode>
                <c:ptCount val="2"/>
                <c:pt idx="0">
                  <c:v>2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F0-444A-810F-FB0AEE3C59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9754848"/>
        <c:axId val="169752888"/>
        <c:axId val="0"/>
      </c:bar3DChart>
      <c:catAx>
        <c:axId val="16975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336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752888"/>
        <c:crosses val="autoZero"/>
        <c:auto val="1"/>
        <c:lblAlgn val="ctr"/>
        <c:lblOffset val="100"/>
        <c:noMultiLvlLbl val="0"/>
      </c:catAx>
      <c:valAx>
        <c:axId val="169752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975484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r>
              <a:rPr lang="ru-RU" sz="2000">
                <a:solidFill>
                  <a:srgbClr val="002060"/>
                </a:solidFill>
              </a:rPr>
              <a:t>КВП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000099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Лист2!$A$2:$A$3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Лист2!$B$2:$B$3</c:f>
              <c:numCache>
                <c:formatCode>General</c:formatCode>
                <c:ptCount val="2"/>
                <c:pt idx="0">
                  <c:v>19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8E-4730-B656-1D4795CBC47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5287224"/>
        <c:axId val="205285656"/>
        <c:axId val="0"/>
      </c:bar3DChart>
      <c:catAx>
        <c:axId val="205287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5285656"/>
        <c:crosses val="autoZero"/>
        <c:auto val="1"/>
        <c:lblAlgn val="ctr"/>
        <c:lblOffset val="100"/>
        <c:noMultiLvlLbl val="0"/>
      </c:catAx>
      <c:valAx>
        <c:axId val="205285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5287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0" i="0" u="none" strike="noStrike" baseline="0" dirty="0">
                <a:solidFill>
                  <a:srgbClr val="002060"/>
                </a:solidFill>
                <a:effectLst/>
              </a:rPr>
              <a:t>Оценки соблюдения лицензионных требований</a:t>
            </a:r>
            <a:endParaRPr lang="ru-RU" sz="2000" dirty="0">
              <a:solidFill>
                <a:srgbClr val="00206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spPr>
            <a:solidFill>
              <a:srgbClr val="000099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Лист2!$B$12:$B$13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Лист2!$C$12:$C$13</c:f>
              <c:numCache>
                <c:formatCode>General</c:formatCode>
                <c:ptCount val="2"/>
                <c:pt idx="0">
                  <c:v>42</c:v>
                </c:pt>
                <c:pt idx="1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ED-4F2A-AE11-F2ED75BE17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5284480"/>
        <c:axId val="205282520"/>
        <c:axId val="0"/>
      </c:bar3DChart>
      <c:catAx>
        <c:axId val="205284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5282520"/>
        <c:crosses val="autoZero"/>
        <c:auto val="1"/>
        <c:lblAlgn val="ctr"/>
        <c:lblOffset val="100"/>
        <c:noMultiLvlLbl val="0"/>
      </c:catAx>
      <c:valAx>
        <c:axId val="2052825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5284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1"/>
          <c:order val="0"/>
          <c:dPt>
            <c:idx val="0"/>
            <c:bubble3D val="0"/>
            <c:spPr>
              <a:solidFill>
                <a:srgbClr val="0000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55B-4055-920C-0FFA61FFE3B6}"/>
              </c:ext>
            </c:extLst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55B-4055-920C-0FFA61FFE3B6}"/>
              </c:ext>
            </c:extLst>
          </c:dPt>
          <c:dLbls>
            <c:dLbl>
              <c:idx val="0"/>
              <c:layout>
                <c:manualLayout>
                  <c:x val="-0.22608823786869756"/>
                  <c:y val="4.42345628592912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5B-4055-920C-0FFA61FFE3B6}"/>
                </c:ext>
              </c:extLst>
            </c:dLbl>
            <c:dLbl>
              <c:idx val="1"/>
              <c:layout>
                <c:manualLayout>
                  <c:x val="0.26797314501271319"/>
                  <c:y val="-0.12667042388334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55B-4055-920C-0FFA61FFE3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Лист4!$C$5:$C$6</c:f>
              <c:numCache>
                <c:formatCode>General</c:formatCode>
                <c:ptCount val="2"/>
                <c:pt idx="0">
                  <c:v>2023</c:v>
                </c:pt>
                <c:pt idx="1">
                  <c:v>2024</c:v>
                </c:pt>
              </c:numCache>
            </c:numRef>
          </c:cat>
          <c:val>
            <c:numRef>
              <c:f>Лист4!$D$5:$D$6</c:f>
              <c:numCache>
                <c:formatCode>General</c:formatCode>
                <c:ptCount val="2"/>
                <c:pt idx="0">
                  <c:v>789</c:v>
                </c:pt>
                <c:pt idx="1">
                  <c:v>1021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55B-4055-920C-0FFA61FFE3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Лист5!$D$6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rgbClr val="000099"/>
            </a:solidFill>
            <a:ln>
              <a:noFill/>
            </a:ln>
            <a:effectLst/>
            <a:sp3d/>
          </c:spPr>
          <c:invertIfNegative val="0"/>
          <c:cat>
            <c:strRef>
              <c:f>Лист5!$E$5:$F$5</c:f>
              <c:strCache>
                <c:ptCount val="2"/>
                <c:pt idx="0">
                  <c:v>Владимирская область </c:v>
                </c:pt>
                <c:pt idx="1">
                  <c:v>Ивановская область</c:v>
                </c:pt>
              </c:strCache>
            </c:strRef>
          </c:cat>
          <c:val>
            <c:numRef>
              <c:f>Лист5!$E$6:$F$6</c:f>
              <c:numCache>
                <c:formatCode>General</c:formatCode>
                <c:ptCount val="2"/>
                <c:pt idx="0">
                  <c:v>460</c:v>
                </c:pt>
                <c:pt idx="1">
                  <c:v>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74-4161-BC23-833E00ED2D7B}"/>
            </c:ext>
          </c:extLst>
        </c:ser>
        <c:ser>
          <c:idx val="1"/>
          <c:order val="1"/>
          <c:tx>
            <c:strRef>
              <c:f>Лист5!$D$7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Лист5!$E$5:$F$5</c:f>
              <c:strCache>
                <c:ptCount val="2"/>
                <c:pt idx="0">
                  <c:v>Владимирская область </c:v>
                </c:pt>
                <c:pt idx="1">
                  <c:v>Ивановская область</c:v>
                </c:pt>
              </c:strCache>
            </c:strRef>
          </c:cat>
          <c:val>
            <c:numRef>
              <c:f>Лист5!$E$7:$F$7</c:f>
              <c:numCache>
                <c:formatCode>General</c:formatCode>
                <c:ptCount val="2"/>
                <c:pt idx="0">
                  <c:v>725</c:v>
                </c:pt>
                <c:pt idx="1">
                  <c:v>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374-4161-BC23-833E00ED2D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50643632"/>
        <c:axId val="96610704"/>
        <c:axId val="0"/>
      </c:bar3DChart>
      <c:catAx>
        <c:axId val="250643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6610704"/>
        <c:crosses val="autoZero"/>
        <c:auto val="1"/>
        <c:lblAlgn val="ctr"/>
        <c:lblOffset val="100"/>
        <c:noMultiLvlLbl val="0"/>
      </c:catAx>
      <c:valAx>
        <c:axId val="9661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5064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383" y="0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29677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383" y="9429677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AFF35BAE-0E0C-42A9-86C4-402F0121AE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3464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3" y="0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>
            <a:lvl1pPr algn="r"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60937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521" y="4717985"/>
            <a:ext cx="4986633" cy="44632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Щелчок правит 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9677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defTabSz="917922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3" y="9429677"/>
            <a:ext cx="2945293" cy="49696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1786" tIns="45895" rIns="91786" bIns="45895" numCol="1" anchor="b" anchorCtr="0" compatLnSpc="1">
            <a:prstTxWarp prst="textNoShape">
              <a:avLst/>
            </a:prstTxWarp>
          </a:bodyPr>
          <a:lstStyle>
            <a:lvl1pPr algn="r" defTabSz="917087">
              <a:defRPr sz="1200">
                <a:latin typeface="Times New Roman" panose="02020603050405020304" pitchFamily="18" charset="0"/>
              </a:defRPr>
            </a:lvl1pPr>
          </a:lstStyle>
          <a:p>
            <a:fld id="{358E5C20-1A90-4F2F-AA21-106B6BAC45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160761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8E5C20-1A90-4F2F-AA21-106B6BAC4518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3755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20484" name="Номер слайда 4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20228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2022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71436A2-7A88-4BA0-8CB3-275F2B255AC2}" type="slidenum">
              <a:rPr lang="ru-RU" altLang="ru-RU">
                <a:latin typeface="Times New Roman" panose="02020603050405020304" pitchFamily="18" charset="0"/>
              </a:rPr>
              <a:pPr/>
              <a:t>3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768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110D090F-8F77-43F2-8BCB-7A1BF07ADB17}" type="slidenum">
              <a:rPr lang="ru-RU" altLang="ru-RU">
                <a:latin typeface="Times New Roman" panose="02020603050405020304" pitchFamily="18" charset="0"/>
              </a:rPr>
              <a:pPr/>
              <a:t>11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0648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12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53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34926" indent="-282664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30656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582918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35180" indent="-226131" defTabSz="917087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87442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9705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91967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229" indent="-226131" defTabSz="91708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0230970-CC0E-4EF1-AA2C-16D9C54A6C22}" type="slidenum">
              <a:rPr lang="ru-RU" altLang="ru-RU">
                <a:latin typeface="Times New Roman" panose="02020603050405020304" pitchFamily="18" charset="0"/>
              </a:rPr>
              <a:pPr/>
              <a:t>13</a:t>
            </a:fld>
            <a:endParaRPr lang="ru-RU" altLang="ru-RU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53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BB89E4-11D1-4DC1-AEDA-30988EA037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3968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BCC065-158D-4E6C-B395-1FC83307189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5913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BD7AE1-9134-4319-818A-84F0787BD30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6947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EDDFD7-3AEE-46F0-AA6F-CDBC887FE65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4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46719-E1EF-4585-A0C9-5E3C3D1A80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05590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0334E6-9331-43C0-AEF1-E3F4F3957B8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8758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757A-2141-460F-9258-F0B9065A32A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70422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A505A-A064-4E3D-AC8B-7529F1AF32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94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DE45DA-93A2-42F4-A2E6-7BEE9F1B80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783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70559CF-5AA0-4976-89EC-B1DBD58D68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95719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B34A6-F0AF-45D6-93D1-4680742FAD3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4845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F0FB0A-CC5F-4D30-B1B9-21DC105412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81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7198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198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6BFFE496-05FA-489A-8F6A-724690EDCCDA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96942" y="2060848"/>
            <a:ext cx="8964488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>«Основные показатели надзорной деятельности отдела общего промышленного надзора по Владимирской </a:t>
            </a:r>
            <a:b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</a:b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Arial" charset="0"/>
              </a:rPr>
              <a:t>и Ивановской областям за 9 месяцев 2024 года»</a:t>
            </a: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Доклад начальника отдела общего промышленного надзора 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по Владимирской и Ивановской областям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kumimoji="1" lang="ru-RU" sz="2000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Шишова Дмитрия Николаевича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2053" name="Group 36"/>
          <p:cNvGrpSpPr>
            <a:grpSpLocks/>
          </p:cNvGrpSpPr>
          <p:nvPr/>
        </p:nvGrpSpPr>
        <p:grpSpPr bwMode="auto">
          <a:xfrm>
            <a:off x="0" y="127000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702263-6BA8-D841-84B5-BA6B9343F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9053"/>
            <a:ext cx="8229600" cy="1401791"/>
          </a:xfrm>
        </p:spPr>
        <p:txBody>
          <a:bodyPr/>
          <a:lstStyle/>
          <a:p>
            <a:r>
              <a:rPr lang="ru-RU" sz="2400" b="1" dirty="0">
                <a:solidFill>
                  <a:schemeClr val="accent2">
                    <a:lumMod val="76000"/>
                  </a:schemeClr>
                </a:solidFill>
                <a:latin typeface="Arial"/>
                <a:cs typeface="Times New Roman"/>
              </a:rPr>
              <a:t>Административное производство:</a:t>
            </a:r>
            <a:endParaRPr lang="ru-RU" sz="2400" b="1">
              <a:solidFill>
                <a:schemeClr val="accent2">
                  <a:lumMod val="76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FC798C6-10C0-A4A4-C57A-92531B0089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0879"/>
            <a:ext cx="8229600" cy="3922115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accent6">
                    <a:lumMod val="49000"/>
                  </a:schemeClr>
                </a:solidFill>
                <a:latin typeface="Arial"/>
                <a:cs typeface="Times New Roman"/>
              </a:rPr>
              <a:t>За 9 месяцев 2024 года:</a:t>
            </a:r>
          </a:p>
          <a:p>
            <a:pPr marL="0" indent="0" algn="ctr">
              <a:buNone/>
            </a:pPr>
            <a:endParaRPr lang="ru-RU" sz="2400" dirty="0">
              <a:solidFill>
                <a:srgbClr val="000000"/>
              </a:solidFill>
              <a:latin typeface="Arial"/>
              <a:cs typeface="Times New Roman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6">
                    <a:lumMod val="49000"/>
                  </a:schemeClr>
                </a:solidFill>
                <a:latin typeface="Arial"/>
                <a:cs typeface="Times New Roman"/>
              </a:rPr>
              <a:t>– вынесено </a:t>
            </a:r>
            <a:r>
              <a:rPr lang="ru-RU" sz="2400" b="1" dirty="0">
                <a:solidFill>
                  <a:schemeClr val="accent6">
                    <a:lumMod val="49000"/>
                  </a:schemeClr>
                </a:solidFill>
                <a:latin typeface="Arial"/>
                <a:cs typeface="Times New Roman"/>
              </a:rPr>
              <a:t>13</a:t>
            </a:r>
            <a:r>
              <a:rPr lang="ru-RU" sz="2400" dirty="0">
                <a:solidFill>
                  <a:schemeClr val="accent6">
                    <a:lumMod val="49000"/>
                  </a:schemeClr>
                </a:solidFill>
                <a:latin typeface="Arial"/>
                <a:cs typeface="Times New Roman"/>
              </a:rPr>
              <a:t> предупреждений;</a:t>
            </a:r>
            <a:endParaRPr lang="ru-RU" sz="2400">
              <a:solidFill>
                <a:schemeClr val="accent6">
                  <a:lumMod val="49000"/>
                </a:schemeClr>
              </a:solidFill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6">
                    <a:lumMod val="49000"/>
                  </a:schemeClr>
                </a:solidFill>
                <a:latin typeface="Arial"/>
                <a:cs typeface="Times New Roman"/>
              </a:rPr>
              <a:t>– наложено </a:t>
            </a:r>
            <a:r>
              <a:rPr lang="ru-RU" sz="2400" b="1" dirty="0">
                <a:solidFill>
                  <a:schemeClr val="accent6">
                    <a:lumMod val="49000"/>
                  </a:schemeClr>
                </a:solidFill>
                <a:latin typeface="Arial"/>
                <a:cs typeface="Times New Roman"/>
              </a:rPr>
              <a:t>96</a:t>
            </a:r>
            <a:r>
              <a:rPr lang="ru-RU" sz="2400" dirty="0">
                <a:solidFill>
                  <a:schemeClr val="accent6">
                    <a:lumMod val="49000"/>
                  </a:schemeClr>
                </a:solidFill>
                <a:latin typeface="Arial"/>
                <a:cs typeface="Times New Roman"/>
              </a:rPr>
              <a:t> штрафов;</a:t>
            </a:r>
            <a:endParaRPr lang="ru-RU" sz="2400">
              <a:solidFill>
                <a:schemeClr val="accent6">
                  <a:lumMod val="49000"/>
                </a:schemeClr>
              </a:solidFill>
              <a:latin typeface="Arial"/>
              <a:cs typeface="Arial"/>
            </a:endParaRPr>
          </a:p>
          <a:p>
            <a:pPr marL="0" indent="0" algn="just">
              <a:buNone/>
            </a:pPr>
            <a:r>
              <a:rPr lang="ru-RU" sz="2400" dirty="0">
                <a:solidFill>
                  <a:schemeClr val="accent6">
                    <a:lumMod val="49000"/>
                  </a:schemeClr>
                </a:solidFill>
                <a:latin typeface="Arial"/>
                <a:cs typeface="Times New Roman"/>
              </a:rPr>
              <a:t>– направлено в суд </a:t>
            </a:r>
            <a:r>
              <a:rPr lang="ru-RU" sz="2400" b="1" dirty="0">
                <a:solidFill>
                  <a:schemeClr val="accent6">
                    <a:lumMod val="49000"/>
                  </a:schemeClr>
                </a:solidFill>
                <a:latin typeface="Arial"/>
                <a:cs typeface="Times New Roman"/>
              </a:rPr>
              <a:t>25 протоколов о ВЗД</a:t>
            </a:r>
            <a:r>
              <a:rPr lang="ru-RU" sz="2400" dirty="0">
                <a:solidFill>
                  <a:schemeClr val="accent6">
                    <a:lumMod val="49000"/>
                  </a:schemeClr>
                </a:solidFill>
                <a:latin typeface="Arial"/>
                <a:cs typeface="Times New Roman"/>
              </a:rPr>
              <a:t>, по результатам рассмотрения которых осуществлено 13 административных приостановлений деятельности.</a:t>
            </a:r>
            <a:endParaRPr lang="ru-RU" sz="2400">
              <a:solidFill>
                <a:schemeClr val="accent6">
                  <a:lumMod val="49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0A0C65B-3EC7-B574-D373-9EBE633B8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6719-E1EF-4585-A0C9-5E3C3D1A8013}" type="slidenum">
              <a:rPr lang="ru-RU" altLang="ru-RU"/>
              <a:pPr/>
              <a:t>10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5646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026096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>
                <a:latin typeface="Arial"/>
                <a:cs typeface="Arial"/>
              </a:rPr>
              <a:t>11</a:t>
            </a:r>
            <a:endParaRPr lang="ru-RU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35453" y="211473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8" name="Line 2"/>
          <p:cNvSpPr>
            <a:spLocks noChangeShapeType="1"/>
          </p:cNvSpPr>
          <p:nvPr/>
        </p:nvSpPr>
        <p:spPr bwMode="auto">
          <a:xfrm flipV="1">
            <a:off x="0" y="908720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343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80" y="244812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Скругленный прямоугольник 1"/>
          <p:cNvSpPr>
            <a:spLocks noChangeArrowheads="1"/>
          </p:cNvSpPr>
          <p:nvPr/>
        </p:nvSpPr>
        <p:spPr bwMode="auto">
          <a:xfrm>
            <a:off x="674517" y="1043854"/>
            <a:ext cx="8047038" cy="1161517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40" tIns="45720" rIns="91440" bIns="45720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/>
                <a:cs typeface="Times New Roman"/>
              </a:rPr>
              <a:t>По состоянию на 1 января 2024 г. на территории Владимирской </a:t>
            </a:r>
            <a:br>
              <a:rPr lang="ru-RU" sz="2000" b="1" dirty="0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/>
                <a:cs typeface="Times New Roman"/>
              </a:rPr>
              <a:t>и Ивановской областей деятельность без лицензии осуществляла </a:t>
            </a:r>
            <a:br>
              <a:rPr lang="ru-RU" sz="2000" b="1" dirty="0">
                <a:solidFill>
                  <a:srgbClr val="002060"/>
                </a:solidFill>
                <a:latin typeface="Times New Roman"/>
                <a:cs typeface="Times New Roman"/>
              </a:rPr>
            </a:br>
            <a:r>
              <a:rPr lang="ru-RU" sz="2000" b="1" dirty="0">
                <a:solidFill>
                  <a:srgbClr val="002060"/>
                </a:solidFill>
                <a:latin typeface="Times New Roman"/>
                <a:cs typeface="Times New Roman"/>
              </a:rPr>
              <a:t>51 организация </a:t>
            </a:r>
          </a:p>
        </p:txBody>
      </p:sp>
      <p:sp>
        <p:nvSpPr>
          <p:cNvPr id="8" name="Полилиния 7"/>
          <p:cNvSpPr/>
          <p:nvPr/>
        </p:nvSpPr>
        <p:spPr>
          <a:xfrm>
            <a:off x="308464" y="2333506"/>
            <a:ext cx="8527072" cy="788446"/>
          </a:xfrm>
          <a:custGeom>
            <a:avLst/>
            <a:gdLst>
              <a:gd name="connsiteX0" fmla="*/ 0 w 3208441"/>
              <a:gd name="connsiteY0" fmla="*/ 106927 h 641561"/>
              <a:gd name="connsiteX1" fmla="*/ 106927 w 3208441"/>
              <a:gd name="connsiteY1" fmla="*/ 0 h 641561"/>
              <a:gd name="connsiteX2" fmla="*/ 3101514 w 3208441"/>
              <a:gd name="connsiteY2" fmla="*/ 0 h 641561"/>
              <a:gd name="connsiteX3" fmla="*/ 3208441 w 3208441"/>
              <a:gd name="connsiteY3" fmla="*/ 106927 h 641561"/>
              <a:gd name="connsiteX4" fmla="*/ 3208441 w 3208441"/>
              <a:gd name="connsiteY4" fmla="*/ 534634 h 641561"/>
              <a:gd name="connsiteX5" fmla="*/ 3101514 w 3208441"/>
              <a:gd name="connsiteY5" fmla="*/ 641561 h 641561"/>
              <a:gd name="connsiteX6" fmla="*/ 106927 w 3208441"/>
              <a:gd name="connsiteY6" fmla="*/ 641561 h 641561"/>
              <a:gd name="connsiteX7" fmla="*/ 0 w 3208441"/>
              <a:gd name="connsiteY7" fmla="*/ 534634 h 641561"/>
              <a:gd name="connsiteX8" fmla="*/ 0 w 3208441"/>
              <a:gd name="connsiteY8" fmla="*/ 106927 h 641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8441" h="641561">
                <a:moveTo>
                  <a:pt x="0" y="106927"/>
                </a:moveTo>
                <a:cubicBezTo>
                  <a:pt x="0" y="47873"/>
                  <a:pt x="47873" y="0"/>
                  <a:pt x="106927" y="0"/>
                </a:cubicBezTo>
                <a:lnTo>
                  <a:pt x="3101514" y="0"/>
                </a:lnTo>
                <a:cubicBezTo>
                  <a:pt x="3160568" y="0"/>
                  <a:pt x="3208441" y="47873"/>
                  <a:pt x="3208441" y="106927"/>
                </a:cubicBezTo>
                <a:lnTo>
                  <a:pt x="3208441" y="534634"/>
                </a:lnTo>
                <a:cubicBezTo>
                  <a:pt x="3208441" y="593688"/>
                  <a:pt x="3160568" y="641561"/>
                  <a:pt x="3101514" y="641561"/>
                </a:cubicBezTo>
                <a:lnTo>
                  <a:pt x="106927" y="641561"/>
                </a:lnTo>
                <a:cubicBezTo>
                  <a:pt x="47873" y="641561"/>
                  <a:pt x="0" y="593688"/>
                  <a:pt x="0" y="534634"/>
                </a:cubicBezTo>
                <a:lnTo>
                  <a:pt x="0" y="106927"/>
                </a:lnTo>
                <a:close/>
              </a:path>
            </a:pathLst>
          </a:custGeom>
          <a:gradFill rotWithShape="0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0287" tIns="61798" rIns="61798" bIns="61798" numCol="1" spcCol="1270" anchor="ctr" anchorCtr="0">
            <a:noAutofit/>
          </a:bodyPr>
          <a:lstStyle/>
          <a:p>
            <a:r>
              <a:rPr lang="ru-RU" sz="1600" dirty="0">
                <a:latin typeface="Arial"/>
                <a:cs typeface="Times New Roman"/>
              </a:rPr>
              <a:t>В адрес всех предприятий, эксплуатирующих ОПО без лицензии, объявлены предостережения о недопустимости нарушения обязательных требований</a:t>
            </a:r>
          </a:p>
        </p:txBody>
      </p:sp>
      <p:sp>
        <p:nvSpPr>
          <p:cNvPr id="11" name="Полилиния 10"/>
          <p:cNvSpPr/>
          <p:nvPr/>
        </p:nvSpPr>
        <p:spPr>
          <a:xfrm>
            <a:off x="308464" y="3435844"/>
            <a:ext cx="8527072" cy="1131086"/>
          </a:xfrm>
          <a:custGeom>
            <a:avLst/>
            <a:gdLst>
              <a:gd name="connsiteX0" fmla="*/ 0 w 3208441"/>
              <a:gd name="connsiteY0" fmla="*/ 106927 h 641561"/>
              <a:gd name="connsiteX1" fmla="*/ 106927 w 3208441"/>
              <a:gd name="connsiteY1" fmla="*/ 0 h 641561"/>
              <a:gd name="connsiteX2" fmla="*/ 3101514 w 3208441"/>
              <a:gd name="connsiteY2" fmla="*/ 0 h 641561"/>
              <a:gd name="connsiteX3" fmla="*/ 3208441 w 3208441"/>
              <a:gd name="connsiteY3" fmla="*/ 106927 h 641561"/>
              <a:gd name="connsiteX4" fmla="*/ 3208441 w 3208441"/>
              <a:gd name="connsiteY4" fmla="*/ 534634 h 641561"/>
              <a:gd name="connsiteX5" fmla="*/ 3101514 w 3208441"/>
              <a:gd name="connsiteY5" fmla="*/ 641561 h 641561"/>
              <a:gd name="connsiteX6" fmla="*/ 106927 w 3208441"/>
              <a:gd name="connsiteY6" fmla="*/ 641561 h 641561"/>
              <a:gd name="connsiteX7" fmla="*/ 0 w 3208441"/>
              <a:gd name="connsiteY7" fmla="*/ 534634 h 641561"/>
              <a:gd name="connsiteX8" fmla="*/ 0 w 3208441"/>
              <a:gd name="connsiteY8" fmla="*/ 106927 h 641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8441" h="641561">
                <a:moveTo>
                  <a:pt x="0" y="106927"/>
                </a:moveTo>
                <a:cubicBezTo>
                  <a:pt x="0" y="47873"/>
                  <a:pt x="47873" y="0"/>
                  <a:pt x="106927" y="0"/>
                </a:cubicBezTo>
                <a:lnTo>
                  <a:pt x="3101514" y="0"/>
                </a:lnTo>
                <a:cubicBezTo>
                  <a:pt x="3160568" y="0"/>
                  <a:pt x="3208441" y="47873"/>
                  <a:pt x="3208441" y="106927"/>
                </a:cubicBezTo>
                <a:lnTo>
                  <a:pt x="3208441" y="534634"/>
                </a:lnTo>
                <a:cubicBezTo>
                  <a:pt x="3208441" y="593688"/>
                  <a:pt x="3160568" y="641561"/>
                  <a:pt x="3101514" y="641561"/>
                </a:cubicBezTo>
                <a:lnTo>
                  <a:pt x="106927" y="641561"/>
                </a:lnTo>
                <a:cubicBezTo>
                  <a:pt x="47873" y="641561"/>
                  <a:pt x="0" y="593688"/>
                  <a:pt x="0" y="534634"/>
                </a:cubicBezTo>
                <a:lnTo>
                  <a:pt x="0" y="106927"/>
                </a:lnTo>
                <a:close/>
              </a:path>
            </a:pathLst>
          </a:custGeom>
          <a:gradFill rotWithShape="0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0287" tIns="61798" rIns="61798" bIns="61798" numCol="1" spcCol="1270" anchor="ctr" anchorCtr="0">
            <a:noAutofit/>
          </a:bodyPr>
          <a:lstStyle/>
          <a:p>
            <a:pPr lvl="0"/>
            <a:r>
              <a:rPr lang="ru-RU" sz="1600" dirty="0"/>
              <a:t>В отношении организаций проведено 20 внеплановых контрольных (надзорных) мероприятий, по результатам которых применялись меры административного воздействия, в том числе в виде административного приостановления деятельности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98045" y="2340504"/>
            <a:ext cx="364503" cy="578572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Прямоугольник 14"/>
          <p:cNvSpPr/>
          <p:nvPr/>
        </p:nvSpPr>
        <p:spPr>
          <a:xfrm>
            <a:off x="491695" y="3942138"/>
            <a:ext cx="364503" cy="578572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Полилиния 16"/>
          <p:cNvSpPr/>
          <p:nvPr/>
        </p:nvSpPr>
        <p:spPr>
          <a:xfrm>
            <a:off x="308464" y="4963265"/>
            <a:ext cx="8527072" cy="1289089"/>
          </a:xfrm>
          <a:custGeom>
            <a:avLst/>
            <a:gdLst>
              <a:gd name="connsiteX0" fmla="*/ 0 w 3208441"/>
              <a:gd name="connsiteY0" fmla="*/ 106927 h 641561"/>
              <a:gd name="connsiteX1" fmla="*/ 106927 w 3208441"/>
              <a:gd name="connsiteY1" fmla="*/ 0 h 641561"/>
              <a:gd name="connsiteX2" fmla="*/ 3101514 w 3208441"/>
              <a:gd name="connsiteY2" fmla="*/ 0 h 641561"/>
              <a:gd name="connsiteX3" fmla="*/ 3208441 w 3208441"/>
              <a:gd name="connsiteY3" fmla="*/ 106927 h 641561"/>
              <a:gd name="connsiteX4" fmla="*/ 3208441 w 3208441"/>
              <a:gd name="connsiteY4" fmla="*/ 534634 h 641561"/>
              <a:gd name="connsiteX5" fmla="*/ 3101514 w 3208441"/>
              <a:gd name="connsiteY5" fmla="*/ 641561 h 641561"/>
              <a:gd name="connsiteX6" fmla="*/ 106927 w 3208441"/>
              <a:gd name="connsiteY6" fmla="*/ 641561 h 641561"/>
              <a:gd name="connsiteX7" fmla="*/ 0 w 3208441"/>
              <a:gd name="connsiteY7" fmla="*/ 534634 h 641561"/>
              <a:gd name="connsiteX8" fmla="*/ 0 w 3208441"/>
              <a:gd name="connsiteY8" fmla="*/ 106927 h 641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08441" h="641561">
                <a:moveTo>
                  <a:pt x="0" y="106927"/>
                </a:moveTo>
                <a:cubicBezTo>
                  <a:pt x="0" y="47873"/>
                  <a:pt x="47873" y="0"/>
                  <a:pt x="106927" y="0"/>
                </a:cubicBezTo>
                <a:lnTo>
                  <a:pt x="3101514" y="0"/>
                </a:lnTo>
                <a:cubicBezTo>
                  <a:pt x="3160568" y="0"/>
                  <a:pt x="3208441" y="47873"/>
                  <a:pt x="3208441" y="106927"/>
                </a:cubicBezTo>
                <a:lnTo>
                  <a:pt x="3208441" y="534634"/>
                </a:lnTo>
                <a:cubicBezTo>
                  <a:pt x="3208441" y="593688"/>
                  <a:pt x="3160568" y="641561"/>
                  <a:pt x="3101514" y="641561"/>
                </a:cubicBezTo>
                <a:lnTo>
                  <a:pt x="106927" y="641561"/>
                </a:lnTo>
                <a:cubicBezTo>
                  <a:pt x="47873" y="641561"/>
                  <a:pt x="0" y="593688"/>
                  <a:pt x="0" y="534634"/>
                </a:cubicBezTo>
                <a:lnTo>
                  <a:pt x="0" y="106927"/>
                </a:lnTo>
                <a:close/>
              </a:path>
            </a:pathLst>
          </a:custGeom>
          <a:gradFill rotWithShape="0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70287" tIns="61798" rIns="61798" bIns="61798" numCol="1" spcCol="1270" anchor="ctr" anchorCtr="0">
            <a:noAutofit/>
          </a:bodyPr>
          <a:lstStyle/>
          <a:p>
            <a:pPr lvl="0"/>
            <a:r>
              <a:rPr lang="ru-RU" sz="1600" dirty="0"/>
              <a:t>В адрес 51 предприятия, эксплуатирующего ОПО без лицензии, направлены письма о принятии мер в органы прокуратуры, правоохранительные органы, территориальные органы ФСБ России, заместителям Председателя Правительства Владимирской и Ивановской областей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91696" y="5427161"/>
            <a:ext cx="364503" cy="578572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4220727147"/>
      </p:ext>
    </p:extLst>
  </p:cSld>
  <p:clrMapOvr>
    <a:masterClrMapping/>
  </p:clrMapOvr>
  <p:transition spd="med">
    <p:cover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>
                <a:latin typeface="Arial"/>
                <a:cs typeface="Arial"/>
              </a:rPr>
              <a:t>12</a:t>
            </a:r>
            <a:endParaRPr lang="ru-RU" altLang="ru-RU" sz="1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27584" y="214412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151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24" y="238225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Скругленный прямоугольник 1"/>
          <p:cNvSpPr>
            <a:spLocks noChangeArrowheads="1"/>
          </p:cNvSpPr>
          <p:nvPr/>
        </p:nvSpPr>
        <p:spPr bwMode="auto">
          <a:xfrm>
            <a:off x="1545419" y="904377"/>
            <a:ext cx="6408738" cy="626402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000" b="1" dirty="0">
              <a:solidFill>
                <a:srgbClr val="002060"/>
              </a:solidFill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308298" y="902590"/>
            <a:ext cx="8458314" cy="4923960"/>
            <a:chOff x="1117492" y="990906"/>
            <a:chExt cx="7259141" cy="5905756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117492" y="1041368"/>
              <a:ext cx="7259141" cy="5855294"/>
            </a:xfrm>
            <a:prstGeom prst="rect">
              <a:avLst/>
            </a:prstGeom>
            <a:noFill/>
          </p:spPr>
        </p:sp>
        <p:sp>
          <p:nvSpPr>
            <p:cNvPr id="11" name="Полилиния 10"/>
            <p:cNvSpPr/>
            <p:nvPr/>
          </p:nvSpPr>
          <p:spPr>
            <a:xfrm>
              <a:off x="1142580" y="3935373"/>
              <a:ext cx="7233167" cy="2112295"/>
            </a:xfrm>
            <a:custGeom>
              <a:avLst/>
              <a:gdLst>
                <a:gd name="connsiteX0" fmla="*/ 0 w 6207481"/>
                <a:gd name="connsiteY0" fmla="*/ 77012 h 462070"/>
                <a:gd name="connsiteX1" fmla="*/ 77012 w 6207481"/>
                <a:gd name="connsiteY1" fmla="*/ 0 h 462070"/>
                <a:gd name="connsiteX2" fmla="*/ 6130469 w 6207481"/>
                <a:gd name="connsiteY2" fmla="*/ 0 h 462070"/>
                <a:gd name="connsiteX3" fmla="*/ 6207481 w 6207481"/>
                <a:gd name="connsiteY3" fmla="*/ 77012 h 462070"/>
                <a:gd name="connsiteX4" fmla="*/ 6207481 w 6207481"/>
                <a:gd name="connsiteY4" fmla="*/ 385058 h 462070"/>
                <a:gd name="connsiteX5" fmla="*/ 6130469 w 6207481"/>
                <a:gd name="connsiteY5" fmla="*/ 462070 h 462070"/>
                <a:gd name="connsiteX6" fmla="*/ 77012 w 6207481"/>
                <a:gd name="connsiteY6" fmla="*/ 462070 h 462070"/>
                <a:gd name="connsiteX7" fmla="*/ 0 w 6207481"/>
                <a:gd name="connsiteY7" fmla="*/ 385058 h 462070"/>
                <a:gd name="connsiteX8" fmla="*/ 0 w 6207481"/>
                <a:gd name="connsiteY8" fmla="*/ 77012 h 4620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07481" h="462070">
                  <a:moveTo>
                    <a:pt x="0" y="77012"/>
                  </a:moveTo>
                  <a:cubicBezTo>
                    <a:pt x="0" y="34479"/>
                    <a:pt x="34479" y="0"/>
                    <a:pt x="77012" y="0"/>
                  </a:cubicBezTo>
                  <a:lnTo>
                    <a:pt x="6130469" y="0"/>
                  </a:lnTo>
                  <a:cubicBezTo>
                    <a:pt x="6173002" y="0"/>
                    <a:pt x="6207481" y="34479"/>
                    <a:pt x="6207481" y="77012"/>
                  </a:cubicBezTo>
                  <a:lnTo>
                    <a:pt x="6207481" y="385058"/>
                  </a:lnTo>
                  <a:cubicBezTo>
                    <a:pt x="6207481" y="427591"/>
                    <a:pt x="6173002" y="462070"/>
                    <a:pt x="6130469" y="462070"/>
                  </a:cubicBezTo>
                  <a:lnTo>
                    <a:pt x="77012" y="462070"/>
                  </a:lnTo>
                  <a:cubicBezTo>
                    <a:pt x="34479" y="462070"/>
                    <a:pt x="0" y="427591"/>
                    <a:pt x="0" y="385058"/>
                  </a:cubicBezTo>
                  <a:lnTo>
                    <a:pt x="0" y="7701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1525" tIns="53036" rIns="53036" bIns="53036" numCol="1" spcCol="1270" anchor="ctr" anchorCtr="0">
              <a:noAutofit/>
            </a:bodyPr>
            <a:lstStyle/>
            <a:p>
              <a:pPr lvl="0"/>
              <a:endParaRPr lang="ru-RU" sz="1600" dirty="0">
                <a:cs typeface="Arial"/>
              </a:endParaRPr>
            </a:p>
          </p:txBody>
        </p:sp>
        <p:sp>
          <p:nvSpPr>
            <p:cNvPr id="14" name="Полилиния 13"/>
            <p:cNvSpPr/>
            <p:nvPr/>
          </p:nvSpPr>
          <p:spPr>
            <a:xfrm>
              <a:off x="1142580" y="990906"/>
              <a:ext cx="7233167" cy="2534139"/>
            </a:xfrm>
            <a:custGeom>
              <a:avLst/>
              <a:gdLst>
                <a:gd name="connsiteX0" fmla="*/ 0 w 3208441"/>
                <a:gd name="connsiteY0" fmla="*/ 106927 h 641561"/>
                <a:gd name="connsiteX1" fmla="*/ 106927 w 3208441"/>
                <a:gd name="connsiteY1" fmla="*/ 0 h 641561"/>
                <a:gd name="connsiteX2" fmla="*/ 3101514 w 3208441"/>
                <a:gd name="connsiteY2" fmla="*/ 0 h 641561"/>
                <a:gd name="connsiteX3" fmla="*/ 3208441 w 3208441"/>
                <a:gd name="connsiteY3" fmla="*/ 106927 h 641561"/>
                <a:gd name="connsiteX4" fmla="*/ 3208441 w 3208441"/>
                <a:gd name="connsiteY4" fmla="*/ 534634 h 641561"/>
                <a:gd name="connsiteX5" fmla="*/ 3101514 w 3208441"/>
                <a:gd name="connsiteY5" fmla="*/ 641561 h 641561"/>
                <a:gd name="connsiteX6" fmla="*/ 106927 w 3208441"/>
                <a:gd name="connsiteY6" fmla="*/ 641561 h 641561"/>
                <a:gd name="connsiteX7" fmla="*/ 0 w 3208441"/>
                <a:gd name="connsiteY7" fmla="*/ 534634 h 641561"/>
                <a:gd name="connsiteX8" fmla="*/ 0 w 3208441"/>
                <a:gd name="connsiteY8" fmla="*/ 106927 h 641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8441" h="641561">
                  <a:moveTo>
                    <a:pt x="0" y="106927"/>
                  </a:moveTo>
                  <a:cubicBezTo>
                    <a:pt x="0" y="47873"/>
                    <a:pt x="47873" y="0"/>
                    <a:pt x="106927" y="0"/>
                  </a:cubicBezTo>
                  <a:lnTo>
                    <a:pt x="3101514" y="0"/>
                  </a:lnTo>
                  <a:cubicBezTo>
                    <a:pt x="3160568" y="0"/>
                    <a:pt x="3208441" y="47873"/>
                    <a:pt x="3208441" y="106927"/>
                  </a:cubicBezTo>
                  <a:lnTo>
                    <a:pt x="3208441" y="534634"/>
                  </a:lnTo>
                  <a:cubicBezTo>
                    <a:pt x="3208441" y="593688"/>
                    <a:pt x="3160568" y="641561"/>
                    <a:pt x="3101514" y="641561"/>
                  </a:cubicBezTo>
                  <a:lnTo>
                    <a:pt x="106927" y="641561"/>
                  </a:lnTo>
                  <a:cubicBezTo>
                    <a:pt x="47873" y="641561"/>
                    <a:pt x="0" y="593688"/>
                    <a:pt x="0" y="534634"/>
                  </a:cubicBezTo>
                  <a:lnTo>
                    <a:pt x="0" y="10692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70287" tIns="61798" rIns="61798" bIns="61798" numCol="1" spcCol="1270" anchor="ctr" anchorCtr="0">
              <a:noAutofit/>
            </a:bodyPr>
            <a:lstStyle/>
            <a:p>
              <a:pPr lvl="0"/>
              <a:r>
                <a:rPr lang="ru-RU" sz="1600" dirty="0"/>
                <a:t>Организовано взаимодействие с ресурсоснабжающими организациями и органами местного самоуправления с целью установления организаций, осуществляющих эксплуатацию опасных производственных объектов. </a:t>
              </a:r>
              <a:endParaRPr lang="ru-RU" sz="1600" dirty="0">
                <a:cs typeface="Arial"/>
              </a:endParaRP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624295" y="1692878"/>
            <a:ext cx="406578" cy="690510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Прямоугольник 15"/>
          <p:cNvSpPr/>
          <p:nvPr/>
        </p:nvSpPr>
        <p:spPr>
          <a:xfrm>
            <a:off x="598172" y="4075190"/>
            <a:ext cx="406578" cy="690510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TextBox 21"/>
          <p:cNvSpPr txBox="1"/>
          <p:nvPr/>
        </p:nvSpPr>
        <p:spPr>
          <a:xfrm>
            <a:off x="467544" y="5687318"/>
            <a:ext cx="8299068" cy="646331"/>
          </a:xfrm>
          <a:prstGeom prst="rect">
            <a:avLst/>
          </a:prstGeom>
          <a:solidFill>
            <a:schemeClr val="accent5"/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По итогам 9 месяцев 2024 года Управлением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выдано 23 лицензии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Arial"/>
                <a:cs typeface="Arial"/>
              </a:rPr>
              <a:t>на территории Владимирской и Ивановской областей.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93CD8F-4350-5C0F-D34E-856781D1B787}"/>
              </a:ext>
            </a:extLst>
          </p:cNvPr>
          <p:cNvSpPr txBox="1"/>
          <p:nvPr/>
        </p:nvSpPr>
        <p:spPr>
          <a:xfrm>
            <a:off x="998548" y="3593087"/>
            <a:ext cx="7413371" cy="132343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1600"/>
              <a:t>На основании полученной информации новым эксплуатирующим организациям объявлены предостережения о недопустимости нарушения обязательных требований, предложено зарегистрировать объекты в государственном реестре опасных производственных объектов и получить лицензию на осуществление лицензируемого вида деятельности​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603307"/>
      </p:ext>
    </p:extLst>
  </p:cSld>
  <p:clrMapOvr>
    <a:masterClrMapping/>
  </p:clrMapOvr>
  <p:transition spd="med">
    <p:cover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948264" y="6309320"/>
            <a:ext cx="2026620" cy="4046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>
                <a:latin typeface="Arial"/>
                <a:cs typeface="Arial"/>
              </a:rPr>
              <a:t>13</a:t>
            </a:r>
            <a:endParaRPr lang="ru-RU" altLang="ru-RU" sz="1600" dirty="0"/>
          </a:p>
          <a:p>
            <a:endParaRPr lang="ru-RU" altLang="ru-RU" sz="1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5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3" y="161805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Скругленный прямоугольник 1"/>
          <p:cNvSpPr>
            <a:spLocks noChangeArrowheads="1"/>
          </p:cNvSpPr>
          <p:nvPr/>
        </p:nvSpPr>
        <p:spPr bwMode="auto">
          <a:xfrm>
            <a:off x="323528" y="908720"/>
            <a:ext cx="8496944" cy="720626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Производственный контроль: </a:t>
            </a:r>
          </a:p>
        </p:txBody>
      </p:sp>
      <p:sp>
        <p:nvSpPr>
          <p:cNvPr id="8" name="Скругленный прямоугольник 1"/>
          <p:cNvSpPr>
            <a:spLocks noChangeArrowheads="1"/>
          </p:cNvSpPr>
          <p:nvPr/>
        </p:nvSpPr>
        <p:spPr bwMode="auto">
          <a:xfrm>
            <a:off x="484475" y="5663985"/>
            <a:ext cx="8496944" cy="645335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203362"/>
              </p:ext>
            </p:extLst>
          </p:nvPr>
        </p:nvGraphicFramePr>
        <p:xfrm>
          <a:off x="933948" y="1629346"/>
          <a:ext cx="7319903" cy="43919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30508374"/>
      </p:ext>
    </p:extLst>
  </p:cSld>
  <p:clrMapOvr>
    <a:masterClrMapping/>
  </p:clrMapOvr>
  <p:transition spd="med">
    <p:cover dir="l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948264" y="6309320"/>
            <a:ext cx="2026620" cy="4046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>
                <a:latin typeface="Arial"/>
                <a:cs typeface="Arial"/>
              </a:rPr>
              <a:t>14</a:t>
            </a:r>
            <a:endParaRPr lang="ru-RU" altLang="ru-RU" sz="1600" dirty="0"/>
          </a:p>
          <a:p>
            <a:endParaRPr lang="ru-RU" altLang="ru-RU" sz="16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846747" y="138695"/>
            <a:ext cx="7772400" cy="549275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764704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9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23" y="161805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Скругленный прямоугольник 1"/>
          <p:cNvSpPr>
            <a:spLocks noChangeArrowheads="1"/>
          </p:cNvSpPr>
          <p:nvPr/>
        </p:nvSpPr>
        <p:spPr bwMode="auto">
          <a:xfrm>
            <a:off x="323528" y="908720"/>
            <a:ext cx="8496944" cy="720626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В результате проведенного анализа, основными проблемами</a:t>
            </a:r>
          </a:p>
          <a:p>
            <a:pPr algn="ctr" eaLnBrk="1" hangingPunct="1"/>
            <a:r>
              <a:rPr lang="ru-RU" sz="1600" b="1" dirty="0">
                <a:solidFill>
                  <a:schemeClr val="accent2">
                    <a:lumMod val="50000"/>
                  </a:schemeClr>
                </a:solidFill>
              </a:rPr>
              <a:t>в деятельности эксплуатирующих организаций, связанными с обеспечением промышленной безопасности опасных производственных объектов, являются: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46084" y="2204864"/>
            <a:ext cx="7973726" cy="31393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физический износ зданий и сооружений, технических устройств                                           и оборудования, в связи с истекшими сроками эксплуатации;</a:t>
            </a:r>
            <a:endParaRPr lang="ru-RU"/>
          </a:p>
          <a:p>
            <a:pPr lvl="0" algn="just"/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несовершенством систем защиты, блокировок и сигнализации технологического оборудования;</a:t>
            </a: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невыполнение на предприятиях планов приведения опасных производственных объектов в соответствие с требованиями промышленной безопасности;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экономические причины.</a:t>
            </a:r>
            <a:endParaRPr lang="ru-RU" dirty="0"/>
          </a:p>
        </p:txBody>
      </p:sp>
      <p:sp>
        <p:nvSpPr>
          <p:cNvPr id="8" name="Скругленный прямоугольник 1"/>
          <p:cNvSpPr>
            <a:spLocks noChangeArrowheads="1"/>
          </p:cNvSpPr>
          <p:nvPr/>
        </p:nvSpPr>
        <p:spPr bwMode="auto">
          <a:xfrm>
            <a:off x="484475" y="5663985"/>
            <a:ext cx="8496944" cy="645335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691427"/>
      </p:ext>
    </p:extLst>
  </p:cSld>
  <p:clrMapOvr>
    <a:masterClrMapping/>
  </p:clrMapOvr>
  <p:transition spd="med">
    <p:cover dir="l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07186" y="2534737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r>
              <a:rPr lang="ru-RU" sz="2400" kern="0" dirty="0">
                <a:solidFill>
                  <a:schemeClr val="accent6"/>
                </a:solidFill>
              </a:rPr>
              <a:t>Благодарю за внимание!</a:t>
            </a:r>
            <a:endParaRPr lang="ru-RU" sz="2400" dirty="0">
              <a:solidFill>
                <a:schemeClr val="accent6"/>
              </a:solidFill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  <a:p>
            <a:pPr algn="ctr">
              <a:defRPr/>
            </a:pPr>
            <a:endParaRPr lang="ru-RU" b="1" cap="all" dirty="0">
              <a:solidFill>
                <a:schemeClr val="accent6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 eaLnBrk="1" hangingPunct="1">
              <a:lnSpc>
                <a:spcPct val="90000"/>
              </a:lnSpc>
              <a:defRPr/>
            </a:pPr>
            <a:endParaRPr kumimoji="1"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Calibri" pitchFamily="34" charset="0"/>
            </a:endParaRPr>
          </a:p>
        </p:txBody>
      </p:sp>
      <p:grpSp>
        <p:nvGrpSpPr>
          <p:cNvPr id="17413" name="Group 36"/>
          <p:cNvGrpSpPr>
            <a:grpSpLocks/>
          </p:cNvGrpSpPr>
          <p:nvPr/>
        </p:nvGrpSpPr>
        <p:grpSpPr bwMode="auto">
          <a:xfrm>
            <a:off x="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kumimoji="1" lang="ru-RU" altLang="ru-RU" sz="1400" b="1">
                <a:latin typeface="Calibri" panose="020F0502020204030204" pitchFamily="34" charset="0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txBody>
            <a:bodyPr/>
            <a:lstStyle/>
            <a:p>
              <a:pPr eaLnBrk="1" hangingPunct="1">
                <a:defRPr/>
              </a:pPr>
              <a:endParaRPr kumimoji="1" lang="ru-RU" sz="1400" b="1">
                <a:latin typeface="Calibri" pitchFamily="34" charset="0"/>
                <a:cs typeface="Calibri" pitchFamily="34" charset="0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lnSpc>
                  <a:spcPct val="90000"/>
                </a:lnSpc>
                <a:defRPr/>
              </a:pPr>
              <a:endParaRPr kumimoji="1" lang="en-US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endParaRP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Центральное управление Федеральной службы по экологическому, </a:t>
              </a:r>
            </a:p>
            <a:p>
              <a:pPr algn="ctr" eaLnBrk="1" hangingPunct="1">
                <a:lnSpc>
                  <a:spcPct val="90000"/>
                </a:lnSpc>
                <a:defRPr/>
              </a:pPr>
              <a:r>
                <a:rPr kumimoji="1" lang="ru-RU" sz="1600" b="1" dirty="0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/>
                  </a:gra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Calibri" pitchFamily="34" charset="0"/>
                  <a:cs typeface="Calibri" pitchFamily="34" charset="0"/>
                </a:rPr>
                <a:t>технологическому и атомному надзору</a:t>
              </a:r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428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2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688975" y="908720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 dirty="0">
              <a:solidFill>
                <a:srgbClr val="002060"/>
              </a:solidFill>
            </a:endParaRPr>
          </a:p>
          <a:p>
            <a:pPr algn="ctr" eaLnBrk="1" hangingPunct="1"/>
            <a:r>
              <a:rPr lang="ru-RU" altLang="ru-RU" sz="2400" b="1" dirty="0">
                <a:solidFill>
                  <a:srgbClr val="002060"/>
                </a:solidFill>
              </a:rPr>
              <a:t>1056 поднадзорных организаций</a:t>
            </a:r>
            <a:r>
              <a:rPr lang="en-US" altLang="ru-RU" sz="2400" b="1" dirty="0">
                <a:solidFill>
                  <a:srgbClr val="002060"/>
                </a:solidFill>
              </a:rPr>
              <a:t>:</a:t>
            </a:r>
            <a:endParaRPr lang="ru-RU" altLang="ru-RU" sz="2400" b="1" dirty="0">
              <a:solidFill>
                <a:srgbClr val="002060"/>
              </a:solidFill>
            </a:endParaRPr>
          </a:p>
          <a:p>
            <a:pPr algn="ctr" eaLnBrk="1" hangingPunct="1"/>
            <a:endParaRPr lang="ru-RU" altLang="ru-RU" sz="2400" b="1" dirty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2400"/>
              </a:spcBef>
            </a:pP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проверено </a:t>
            </a:r>
          </a:p>
          <a:p>
            <a:pPr algn="ctr"/>
            <a:r>
              <a:rPr lang="ru-RU" sz="1800" b="1" dirty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569399"/>
              </p:ext>
            </p:extLst>
          </p:nvPr>
        </p:nvGraphicFramePr>
        <p:xfrm>
          <a:off x="827397" y="2157793"/>
          <a:ext cx="7489205" cy="3284984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6807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ru-RU" sz="2000" baseline="0" dirty="0">
                          <a:solidFill>
                            <a:srgbClr val="000066"/>
                          </a:solidFill>
                        </a:rPr>
                        <a:t>   </a:t>
                      </a:r>
                      <a:r>
                        <a:rPr lang="en-US" sz="2000" b="1" baseline="0" dirty="0">
                          <a:solidFill>
                            <a:srgbClr val="000066"/>
                          </a:solidFill>
                        </a:rPr>
                        <a:t>II </a:t>
                      </a:r>
                      <a:r>
                        <a:rPr lang="ru-RU" sz="2000" b="1" baseline="0" dirty="0">
                          <a:solidFill>
                            <a:srgbClr val="000066"/>
                          </a:solidFill>
                        </a:rPr>
                        <a:t>класс опасности 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ru-RU" sz="20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2000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5722">
                <a:tc>
                  <a:txBody>
                    <a:bodyPr/>
                    <a:lstStyle/>
                    <a:p>
                      <a:pPr algn="l"/>
                      <a:r>
                        <a:rPr lang="ru-RU" sz="2000" b="1" baseline="0" dirty="0">
                          <a:solidFill>
                            <a:srgbClr val="000066"/>
                          </a:solidFill>
                        </a:rPr>
                        <a:t>   </a:t>
                      </a:r>
                      <a:r>
                        <a:rPr lang="en-US" sz="2000" b="1" baseline="0" dirty="0">
                          <a:solidFill>
                            <a:srgbClr val="000066"/>
                          </a:solidFill>
                        </a:rPr>
                        <a:t>III </a:t>
                      </a:r>
                      <a:r>
                        <a:rPr lang="ru-RU" sz="2000" b="1" baseline="0" dirty="0">
                          <a:solidFill>
                            <a:srgbClr val="000066"/>
                          </a:solidFill>
                        </a:rPr>
                        <a:t>класс опасности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ru-RU" sz="20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1 817</a:t>
                      </a:r>
                      <a:endParaRPr lang="ru-RU" sz="2000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462">
                <a:tc>
                  <a:txBody>
                    <a:bodyPr/>
                    <a:lstStyle/>
                    <a:p>
                      <a:pPr algn="l"/>
                      <a:r>
                        <a:rPr lang="ru-RU" sz="2000" b="1" baseline="0" dirty="0">
                          <a:solidFill>
                            <a:srgbClr val="000066"/>
                          </a:solidFill>
                        </a:rPr>
                        <a:t>   </a:t>
                      </a:r>
                      <a:r>
                        <a:rPr lang="en-US" sz="2000" b="1" baseline="0" dirty="0">
                          <a:solidFill>
                            <a:srgbClr val="000066"/>
                          </a:solidFill>
                        </a:rPr>
                        <a:t>IV</a:t>
                      </a:r>
                      <a:r>
                        <a:rPr lang="ru-RU" sz="2000" b="1" baseline="0" dirty="0">
                          <a:solidFill>
                            <a:srgbClr val="000066"/>
                          </a:solidFill>
                        </a:rPr>
                        <a:t> класс опасности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 1 120</a:t>
                      </a:r>
                      <a:endParaRPr lang="ru-RU" sz="2000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8720">
                <a:tc>
                  <a:txBody>
                    <a:bodyPr/>
                    <a:lstStyle/>
                    <a:p>
                      <a:pPr algn="l"/>
                      <a:r>
                        <a:rPr lang="ru-RU" sz="2000" b="1" baseline="0" dirty="0">
                          <a:solidFill>
                            <a:srgbClr val="000066"/>
                          </a:solidFill>
                        </a:rPr>
                        <a:t>   ВСЕГО: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20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ru-RU" sz="20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0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000" b="1" kern="1200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943</a:t>
                      </a:r>
                      <a:endParaRPr lang="ru-RU" sz="2000" b="1" kern="1200" baseline="0" dirty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cover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3</a:t>
            </a: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102" name="Рисунок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81" y="272159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825668"/>
              </p:ext>
            </p:extLst>
          </p:nvPr>
        </p:nvGraphicFramePr>
        <p:xfrm>
          <a:off x="979684" y="2038861"/>
          <a:ext cx="7489825" cy="303641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46811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6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96287">
                <a:tc>
                  <a:txBody>
                    <a:bodyPr/>
                    <a:lstStyle/>
                    <a:p>
                      <a:pPr algn="ctr"/>
                      <a:r>
                        <a:rPr lang="ru-RU" sz="2000" b="0" baseline="0" dirty="0">
                          <a:solidFill>
                            <a:srgbClr val="000066"/>
                          </a:solidFill>
                        </a:rPr>
                        <a:t>Несчастные случаи 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5124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Аварии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5007"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>
                          <a:solidFill>
                            <a:srgbClr val="000066"/>
                          </a:solidFill>
                        </a:rPr>
                        <a:t>Инциденты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2400" b="0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713459" y="216694"/>
            <a:ext cx="7772400" cy="549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</a:p>
        </p:txBody>
      </p:sp>
      <p:sp>
        <p:nvSpPr>
          <p:cNvPr id="4118" name="Скругленный прямоугольник 1"/>
          <p:cNvSpPr>
            <a:spLocks noChangeArrowheads="1"/>
          </p:cNvSpPr>
          <p:nvPr/>
        </p:nvSpPr>
        <p:spPr bwMode="auto">
          <a:xfrm>
            <a:off x="713460" y="1076435"/>
            <a:ext cx="7772400" cy="64770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sz="2000" b="1" dirty="0">
                <a:solidFill>
                  <a:srgbClr val="002060"/>
                </a:solidFill>
              </a:rPr>
              <a:t>Аварии, несчастные случаи, инциденты</a:t>
            </a:r>
            <a:r>
              <a:rPr lang="en-US" altLang="ru-RU" sz="2000" b="1" dirty="0">
                <a:solidFill>
                  <a:srgbClr val="002060"/>
                </a:solidFill>
              </a:rPr>
              <a:t>:</a:t>
            </a:r>
            <a:endParaRPr lang="ru-RU" alt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cover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4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6084168" y="3302990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 dirty="0">
              <a:solidFill>
                <a:srgbClr val="002060"/>
              </a:solidFill>
            </a:endParaRPr>
          </a:p>
          <a:p>
            <a:pPr algn="ctr" eaLnBrk="1" hangingPunct="1"/>
            <a:endParaRPr lang="ru-RU" altLang="ru-RU" sz="2400" b="1" dirty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2400"/>
              </a:spcBef>
            </a:pPr>
            <a:endParaRPr lang="ru-RU" alt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714471"/>
              </p:ext>
            </p:extLst>
          </p:nvPr>
        </p:nvGraphicFramePr>
        <p:xfrm>
          <a:off x="1599406" y="1645443"/>
          <a:ext cx="5945188" cy="3567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77084137"/>
      </p:ext>
    </p:extLst>
  </p:cSld>
  <p:clrMapOvr>
    <a:masterClrMapping/>
  </p:clrMapOvr>
  <p:transition spd="med">
    <p:cover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5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6084168" y="3302990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 dirty="0">
              <a:solidFill>
                <a:srgbClr val="002060"/>
              </a:solidFill>
            </a:endParaRPr>
          </a:p>
          <a:p>
            <a:pPr algn="ctr" eaLnBrk="1" hangingPunct="1"/>
            <a:endParaRPr lang="ru-RU" altLang="ru-RU" sz="2400" b="1" dirty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2400"/>
              </a:spcBef>
            </a:pPr>
            <a:endParaRPr lang="ru-RU" alt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326715"/>
              </p:ext>
            </p:extLst>
          </p:nvPr>
        </p:nvGraphicFramePr>
        <p:xfrm>
          <a:off x="979684" y="2038861"/>
          <a:ext cx="7489826" cy="3715397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7201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53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55199">
                <a:tc>
                  <a:txBody>
                    <a:bodyPr/>
                    <a:lstStyle/>
                    <a:p>
                      <a:pPr algn="ctr"/>
                      <a:r>
                        <a:rPr lang="ru-RU" sz="2000" b="0" baseline="0" dirty="0">
                          <a:solidFill>
                            <a:srgbClr val="000066"/>
                          </a:solidFill>
                        </a:rPr>
                        <a:t>9 мес.: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Плановые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Внеплановые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69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r>
                        <a:rPr lang="ru-RU" sz="2000" b="0" baseline="0" dirty="0">
                          <a:solidFill>
                            <a:srgbClr val="000066"/>
                          </a:solidFill>
                        </a:rPr>
                        <a:t>: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  <a:r>
                        <a:rPr lang="ru-RU" sz="2000" b="0" baseline="0" dirty="0">
                          <a:solidFill>
                            <a:srgbClr val="000066"/>
                          </a:solidFill>
                        </a:rPr>
                        <a:t>: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0*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C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000" b="0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7106"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>
                          <a:solidFill>
                            <a:srgbClr val="000066"/>
                          </a:solidFill>
                        </a:rPr>
                        <a:t>%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800" b="0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2400" b="0" kern="1200" baseline="0" dirty="0">
                        <a:solidFill>
                          <a:srgbClr val="0000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0" kern="1200" baseline="0" dirty="0">
                          <a:solidFill>
                            <a:srgbClr val="000066"/>
                          </a:solidFill>
                          <a:latin typeface="+mn-lt"/>
                          <a:ea typeface="+mn-ea"/>
                          <a:cs typeface="+mn-cs"/>
                        </a:rPr>
                        <a:t>↑15</a:t>
                      </a:r>
                    </a:p>
                  </a:txBody>
                  <a:tcPr marL="91452" marR="91452" marT="45743" marB="4574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Скругленный прямоугольник 1"/>
          <p:cNvSpPr>
            <a:spLocks noChangeArrowheads="1"/>
          </p:cNvSpPr>
          <p:nvPr/>
        </p:nvSpPr>
        <p:spPr bwMode="auto">
          <a:xfrm>
            <a:off x="713460" y="1076435"/>
            <a:ext cx="7772400" cy="64770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ru-RU" altLang="ru-RU" sz="2000" b="1" dirty="0">
                <a:solidFill>
                  <a:srgbClr val="002060"/>
                </a:solidFill>
              </a:rPr>
              <a:t>Проведение проверок</a:t>
            </a:r>
          </a:p>
        </p:txBody>
      </p:sp>
      <p:sp>
        <p:nvSpPr>
          <p:cNvPr id="12" name="Скругленный прямоугольник 1"/>
          <p:cNvSpPr>
            <a:spLocks noChangeArrowheads="1"/>
          </p:cNvSpPr>
          <p:nvPr/>
        </p:nvSpPr>
        <p:spPr bwMode="auto">
          <a:xfrm>
            <a:off x="865860" y="5733256"/>
            <a:ext cx="7772400" cy="64770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ru-RU" altLang="ru-RU" sz="1600" b="1" dirty="0"/>
              <a:t>* Плановые проверки в 2024 году запланированы на 4 квартал 2024 г.</a:t>
            </a:r>
          </a:p>
        </p:txBody>
      </p:sp>
    </p:spTree>
    <p:extLst>
      <p:ext uri="{BB962C8B-B14F-4D97-AF65-F5344CB8AC3E}">
        <p14:creationId xmlns:p14="http://schemas.microsoft.com/office/powerpoint/2010/main" val="364969127"/>
      </p:ext>
    </p:extLst>
  </p:cSld>
  <p:clrMapOvr>
    <a:masterClrMapping/>
  </p:clrMapOvr>
  <p:transition spd="med">
    <p:cover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6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проверено </a:t>
            </a:r>
          </a:p>
          <a:p>
            <a:pPr algn="ctr"/>
            <a:r>
              <a:rPr lang="ru-RU" sz="1800" b="1" dirty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2360287"/>
              </p:ext>
            </p:extLst>
          </p:nvPr>
        </p:nvGraphicFramePr>
        <p:xfrm>
          <a:off x="1547664" y="2322948"/>
          <a:ext cx="6264696" cy="3854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Скругленный прямоугольник 1"/>
          <p:cNvSpPr>
            <a:spLocks noChangeArrowheads="1"/>
          </p:cNvSpPr>
          <p:nvPr/>
        </p:nvSpPr>
        <p:spPr bwMode="auto">
          <a:xfrm>
            <a:off x="899592" y="1136305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002060"/>
                </a:solidFill>
              </a:rPr>
              <a:t>Внеплановые</a:t>
            </a:r>
            <a:r>
              <a:rPr lang="ru-RU" altLang="ru-RU" b="1" dirty="0">
                <a:solidFill>
                  <a:srgbClr val="002060"/>
                </a:solidFill>
              </a:rPr>
              <a:t> </a:t>
            </a:r>
            <a:r>
              <a:rPr lang="ru-RU" altLang="ru-RU" sz="2400" b="1" dirty="0">
                <a:solidFill>
                  <a:srgbClr val="002060"/>
                </a:solidFill>
              </a:rPr>
              <a:t>проверки </a:t>
            </a:r>
            <a:r>
              <a:rPr lang="en-US" altLang="ru-RU" sz="2400" b="1" dirty="0">
                <a:solidFill>
                  <a:srgbClr val="002060"/>
                </a:solidFill>
              </a:rPr>
              <a:t>:</a:t>
            </a:r>
            <a:endParaRPr lang="ru-RU" altLang="ru-RU" sz="2400" b="1" dirty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2400"/>
              </a:spcBef>
            </a:pPr>
            <a:endParaRPr lang="ru-RU" alt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747840"/>
      </p:ext>
    </p:extLst>
  </p:cSld>
  <p:clrMapOvr>
    <a:masterClrMapping/>
  </p:clrMapOvr>
  <p:transition spd="med">
    <p:cover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7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971600" y="980728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002060"/>
                </a:solidFill>
              </a:rPr>
              <a:t>Внеплановые проверки </a:t>
            </a:r>
            <a:r>
              <a:rPr lang="en-US" altLang="ru-RU" sz="2400" b="1" dirty="0">
                <a:solidFill>
                  <a:srgbClr val="002060"/>
                </a:solidFill>
              </a:rPr>
              <a:t>:</a:t>
            </a:r>
            <a:endParaRPr lang="ru-RU" altLang="ru-RU" sz="2400" b="1" dirty="0">
              <a:solidFill>
                <a:srgbClr val="002060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проверено </a:t>
            </a:r>
          </a:p>
          <a:p>
            <a:pPr algn="ctr"/>
            <a:r>
              <a:rPr lang="ru-RU" sz="1800" b="1" dirty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1821982"/>
              </p:ext>
            </p:extLst>
          </p:nvPr>
        </p:nvGraphicFramePr>
        <p:xfrm>
          <a:off x="1259632" y="1916832"/>
          <a:ext cx="6768752" cy="4061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371982"/>
      </p:ext>
    </p:extLst>
  </p:cSld>
  <p:clrMapOvr>
    <a:masterClrMapping/>
  </p:clrMapOvr>
  <p:transition spd="med">
    <p:cover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8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688975" y="908720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 dirty="0">
              <a:solidFill>
                <a:srgbClr val="002060"/>
              </a:solidFill>
            </a:endParaRPr>
          </a:p>
          <a:p>
            <a:pPr algn="ctr" eaLnBrk="1" hangingPunct="1"/>
            <a:r>
              <a:rPr lang="ru-RU" altLang="ru-RU" sz="2000" b="1" dirty="0">
                <a:solidFill>
                  <a:srgbClr val="002060"/>
                </a:solidFill>
              </a:rPr>
              <a:t>По итогам 9 месяцев 2024 года</a:t>
            </a:r>
            <a:r>
              <a:rPr lang="en-US" altLang="ru-RU" sz="2000" b="1" dirty="0">
                <a:solidFill>
                  <a:srgbClr val="002060"/>
                </a:solidFill>
              </a:rPr>
              <a:t> </a:t>
            </a:r>
            <a:r>
              <a:rPr lang="ru-RU" altLang="ru-RU" sz="2000" b="1" dirty="0">
                <a:solidFill>
                  <a:srgbClr val="002060"/>
                </a:solidFill>
              </a:rPr>
              <a:t>выявлено и предписано к устранению 1021 нарушение</a:t>
            </a:r>
            <a:r>
              <a:rPr lang="en-US" altLang="ru-RU" sz="2000" b="1" dirty="0">
                <a:solidFill>
                  <a:srgbClr val="002060"/>
                </a:solidFill>
              </a:rPr>
              <a:t>:</a:t>
            </a:r>
            <a:endParaRPr lang="ru-RU" altLang="ru-RU" sz="2000" b="1" dirty="0">
              <a:solidFill>
                <a:srgbClr val="002060"/>
              </a:solidFill>
            </a:endParaRPr>
          </a:p>
          <a:p>
            <a:pPr algn="ctr" eaLnBrk="1" hangingPunct="1"/>
            <a:endParaRPr lang="ru-RU" altLang="ru-RU" sz="2400" b="1" dirty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2400"/>
              </a:spcBef>
            </a:pP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проверено </a:t>
            </a:r>
          </a:p>
          <a:p>
            <a:pPr algn="ctr"/>
            <a:r>
              <a:rPr lang="ru-RU" sz="1800" b="1" dirty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9940602"/>
              </p:ext>
            </p:extLst>
          </p:nvPr>
        </p:nvGraphicFramePr>
        <p:xfrm>
          <a:off x="1547664" y="2420888"/>
          <a:ext cx="5357813" cy="3376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96366080"/>
      </p:ext>
    </p:extLst>
  </p:cSld>
  <p:clrMapOvr>
    <a:masterClrMapping/>
  </p:clrMapOvr>
  <p:transition spd="med">
    <p:cover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20687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Центральное управление Федеральной службы по экологическому, </a:t>
            </a:r>
            <a:b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</a:br>
            <a:r>
              <a:rPr kumimoji="1" lang="ru-RU" sz="1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Calibri" pitchFamily="34" charset="0"/>
              </a:rPr>
              <a:t>технологическому и атомному надзору</a:t>
            </a:r>
            <a:endParaRPr lang="ru-RU" altLang="ru-RU" sz="1600" b="1" dirty="0">
              <a:solidFill>
                <a:srgbClr val="2D2D8A"/>
              </a:solidFill>
              <a:latin typeface="Calibri" pitchFamily="34" charset="0"/>
            </a:endParaRPr>
          </a:p>
        </p:txBody>
      </p:sp>
      <p:sp>
        <p:nvSpPr>
          <p:cNvPr id="7171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1954088" cy="48101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600" dirty="0"/>
              <a:t>9</a:t>
            </a:r>
          </a:p>
          <a:p>
            <a:endParaRPr lang="ru-RU" altLang="ru-RU" sz="1600" dirty="0"/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0" y="836712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scene3d>
            <a:camera prst="orthographicFront"/>
            <a:lightRig rig="threePt" dir="t"/>
          </a:scene3d>
          <a:sp3d>
            <a:bevelT w="139700"/>
          </a:sp3d>
        </p:spPr>
        <p:txBody>
          <a:bodyPr wrap="none" anchor="ctr"/>
          <a:lstStyle/>
          <a:p>
            <a:pPr eaLnBrk="1" hangingPunct="1">
              <a:defRPr/>
            </a:pPr>
            <a:endParaRPr lang="ru-RU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5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241373"/>
            <a:ext cx="465137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6" name="Скругленный прямоугольник 1"/>
          <p:cNvSpPr>
            <a:spLocks noChangeArrowheads="1"/>
          </p:cNvSpPr>
          <p:nvPr/>
        </p:nvSpPr>
        <p:spPr bwMode="auto">
          <a:xfrm>
            <a:off x="688975" y="908720"/>
            <a:ext cx="7843838" cy="994590"/>
          </a:xfrm>
          <a:prstGeom prst="roundRect">
            <a:avLst>
              <a:gd name="adj" fmla="val 16667"/>
            </a:avLst>
          </a:prstGeom>
          <a:noFill/>
          <a:ln w="9525" cap="sq" algn="ctr">
            <a:noFill/>
            <a:round/>
            <a:headEnd/>
            <a:tailEnd/>
          </a:ln>
        </p:spPr>
        <p:txBody>
          <a:bodyPr lIns="91440" tIns="45720" rIns="91440" bIns="45720"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b="1" dirty="0">
              <a:solidFill>
                <a:srgbClr val="002060"/>
              </a:solidFill>
            </a:endParaRPr>
          </a:p>
          <a:p>
            <a:pPr algn="ctr" eaLnBrk="1" hangingPunct="1"/>
            <a:r>
              <a:rPr lang="ru-RU" altLang="ru-RU" sz="2000" b="1" dirty="0">
                <a:solidFill>
                  <a:srgbClr val="002060"/>
                </a:solidFill>
                <a:latin typeface="Arial"/>
                <a:cs typeface="Arial"/>
              </a:rPr>
              <a:t>Показатели работы надзорного отдела</a:t>
            </a:r>
            <a:r>
              <a:rPr lang="en-US" altLang="ru-RU" sz="2000" b="1" dirty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lang="ru-RU" altLang="ru-RU" sz="20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algn="ctr" eaLnBrk="1" hangingPunct="1"/>
            <a:endParaRPr lang="ru-RU" altLang="ru-RU" sz="2400" b="1" dirty="0">
              <a:solidFill>
                <a:srgbClr val="002060"/>
              </a:solidFill>
            </a:endParaRPr>
          </a:p>
          <a:p>
            <a:pPr algn="ctr" eaLnBrk="1" hangingPunct="1">
              <a:spcBef>
                <a:spcPts val="2400"/>
              </a:spcBef>
            </a:pPr>
            <a:endParaRPr lang="ru-RU" altLang="ru-RU" b="1" dirty="0">
              <a:solidFill>
                <a:srgbClr val="C00000"/>
              </a:solidFill>
            </a:endParaRPr>
          </a:p>
        </p:txBody>
      </p:sp>
      <p:sp>
        <p:nvSpPr>
          <p:cNvPr id="12" name="TextBox 1"/>
          <p:cNvSpPr txBox="1"/>
          <p:nvPr/>
        </p:nvSpPr>
        <p:spPr>
          <a:xfrm>
            <a:off x="6553200" y="3350567"/>
            <a:ext cx="914400" cy="899436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b="1" dirty="0">
                <a:solidFill>
                  <a:schemeClr val="bg1"/>
                </a:solidFill>
              </a:rPr>
              <a:t>проверено </a:t>
            </a:r>
          </a:p>
          <a:p>
            <a:pPr algn="ctr"/>
            <a:r>
              <a:rPr lang="ru-RU" sz="1800" b="1" dirty="0">
                <a:solidFill>
                  <a:schemeClr val="bg1"/>
                </a:solidFill>
              </a:rPr>
              <a:t>3365</a:t>
            </a:r>
          </a:p>
          <a:p>
            <a:endParaRPr lang="ru-RU" sz="1800" b="1" dirty="0">
              <a:solidFill>
                <a:srgbClr val="002060"/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979721"/>
              </p:ext>
            </p:extLst>
          </p:nvPr>
        </p:nvGraphicFramePr>
        <p:xfrm>
          <a:off x="323528" y="2564904"/>
          <a:ext cx="8503176" cy="2936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3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36271">
                <a:tc>
                  <a:txBody>
                    <a:bodyPr/>
                    <a:lstStyle/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Результативность</a:t>
                      </a:r>
                      <a:r>
                        <a:rPr lang="ru-RU" sz="2400" b="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надзора (количество выявленных нарушений, отнесённое к количеству проведённых обследований) по итогам 9 месяцев 2024 г. составляет </a:t>
                      </a:r>
                      <a:r>
                        <a:rPr lang="ru-RU" sz="24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ru-RU" sz="2400" b="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 нарушений на одно обследование.</a:t>
                      </a:r>
                    </a:p>
                    <a:p>
                      <a:pPr marL="285750" indent="-285750" algn="just">
                        <a:buFont typeface="Arial" panose="020B0604020202020204" pitchFamily="34" charset="0"/>
                        <a:buChar char="•"/>
                      </a:pPr>
                      <a:r>
                        <a:rPr lang="ru-RU" sz="24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Нагрузка инспекторского состава </a:t>
                      </a:r>
                      <a:r>
                        <a:rPr lang="ru-RU" sz="2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отдела промышленного надзора</a:t>
                      </a:r>
                      <a:r>
                        <a:rPr lang="ru-RU" sz="2400" b="0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итогам</a:t>
                      </a:r>
                      <a:r>
                        <a:rPr lang="ru-RU" sz="2400" b="0" kern="12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cs typeface="Times New Roman" panose="02020603050405020304" pitchFamily="18" charset="0"/>
                        </a:rPr>
                        <a:t>9 месяцев 2024 </a:t>
                      </a:r>
                      <a:r>
                        <a:rPr lang="ru-RU" sz="24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составляет </a:t>
                      </a:r>
                      <a:r>
                        <a:rPr lang="ru-RU" sz="2400" b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2400" b="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проверки в месяц.</a:t>
                      </a:r>
                      <a:endParaRPr lang="ru-RU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140232" marR="140232" marT="70115" marB="701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830014"/>
      </p:ext>
    </p:extLst>
  </p:cSld>
  <p:clrMapOvr>
    <a:masterClrMapping/>
  </p:clrMapOvr>
  <p:transition spd="med">
    <p:cover dir="lu"/>
  </p:transition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65583</TotalTime>
  <Words>609</Words>
  <Application>Microsoft Office PowerPoint</Application>
  <PresentationFormat>Экран (4:3)</PresentationFormat>
  <Paragraphs>123</Paragraphs>
  <Slides>15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Презентация PowerPoint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Административное производство: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Презентация PowerPoint</vt:lpstr>
    </vt:vector>
  </TitlesOfParts>
  <Company>ГГТН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Копылов</dc:creator>
  <cp:lastModifiedBy>user</cp:lastModifiedBy>
  <cp:revision>2878</cp:revision>
  <cp:lastPrinted>2022-05-30T10:51:55Z</cp:lastPrinted>
  <dcterms:created xsi:type="dcterms:W3CDTF">2000-02-02T11:29:10Z</dcterms:created>
  <dcterms:modified xsi:type="dcterms:W3CDTF">2024-12-09T19:34:29Z</dcterms:modified>
</cp:coreProperties>
</file>