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765" r:id="rId2"/>
    <p:sldId id="838" r:id="rId3"/>
    <p:sldId id="845" r:id="rId4"/>
    <p:sldId id="876" r:id="rId5"/>
    <p:sldId id="888" r:id="rId6"/>
    <p:sldId id="880" r:id="rId7"/>
    <p:sldId id="881" r:id="rId8"/>
    <p:sldId id="883" r:id="rId9"/>
    <p:sldId id="884" r:id="rId10"/>
    <p:sldId id="889" r:id="rId11"/>
    <p:sldId id="886" r:id="rId12"/>
    <p:sldId id="849" r:id="rId13"/>
    <p:sldId id="857" r:id="rId14"/>
    <p:sldId id="887" r:id="rId15"/>
    <p:sldId id="836" r:id="rId16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BC0105-9BC2-4133-8923-F215EE462018}">
          <p14:sldIdLst>
            <p14:sldId id="765"/>
            <p14:sldId id="838"/>
            <p14:sldId id="845"/>
            <p14:sldId id="876"/>
            <p14:sldId id="888"/>
            <p14:sldId id="880"/>
            <p14:sldId id="881"/>
            <p14:sldId id="883"/>
            <p14:sldId id="884"/>
            <p14:sldId id="889"/>
            <p14:sldId id="886"/>
            <p14:sldId id="849"/>
            <p14:sldId id="857"/>
            <p14:sldId id="887"/>
          </p14:sldIdLst>
        </p14:section>
        <p14:section name="Раздел без заголовка" id="{0E3D48F3-C070-4032-852B-829EA8E56468}">
          <p14:sldIdLst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1D54"/>
    <a:srgbClr val="E5FCFF"/>
    <a:srgbClr val="FFFDFB"/>
    <a:srgbClr val="EDFCFD"/>
    <a:srgbClr val="FF0066"/>
    <a:srgbClr val="0FC4EF"/>
    <a:srgbClr val="082FAC"/>
    <a:srgbClr val="F7F7F7"/>
    <a:srgbClr val="EDEFE5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2528C-11C5-4359-A646-0D5BEE56CF3E}" v="3" dt="2024-12-09T18:51:34.942"/>
    <p1510:client id="{358AC63B-F917-457C-A31D-7BD03CC06529}" v="199" dt="2024-12-09T19:34:17.413"/>
  </p1510:revLst>
</p1510:revInfo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9266" autoAdjust="0"/>
  </p:normalViewPr>
  <p:slideViewPr>
    <p:cSldViewPr>
      <p:cViewPr varScale="1">
        <p:scale>
          <a:sx n="104" d="100"/>
          <a:sy n="104" d="100"/>
        </p:scale>
        <p:origin x="894" y="12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сть" userId="fea4734f4a4baeb1" providerId="Windows Live" clId="Web-{0132528C-11C5-4359-A646-0D5BEE56CF3E}"/>
    <pc:docChg chg="modSld">
      <pc:chgData name="Гость" userId="fea4734f4a4baeb1" providerId="Windows Live" clId="Web-{0132528C-11C5-4359-A646-0D5BEE56CF3E}" dt="2024-12-09T18:51:34.942" v="2" actId="20577"/>
      <pc:docMkLst>
        <pc:docMk/>
      </pc:docMkLst>
      <pc:sldChg chg="modSp">
        <pc:chgData name="Гость" userId="fea4734f4a4baeb1" providerId="Windows Live" clId="Web-{0132528C-11C5-4359-A646-0D5BEE56CF3E}" dt="2024-12-09T18:51:34.942" v="2" actId="20577"/>
        <pc:sldMkLst>
          <pc:docMk/>
          <pc:sldMk cId="4220727147" sldId="886"/>
        </pc:sldMkLst>
        <pc:spChg chg="mod">
          <ac:chgData name="Гость" userId="fea4734f4a4baeb1" providerId="Windows Live" clId="Web-{0132528C-11C5-4359-A646-0D5BEE56CF3E}" dt="2024-12-09T18:51:34.942" v="2" actId="20577"/>
          <ac:spMkLst>
            <pc:docMk/>
            <pc:sldMk cId="4220727147" sldId="886"/>
            <ac:spMk id="14344" creationId="{00000000-0000-0000-0000-000000000000}"/>
          </ac:spMkLst>
        </pc:spChg>
      </pc:sldChg>
    </pc:docChg>
  </pc:docChgLst>
  <pc:docChgLst>
    <pc:chgData name="Гость" userId="fea4734f4a4baeb1" providerId="Windows Live" clId="Web-{358AC63B-F917-457C-A31D-7BD03CC06529}"/>
    <pc:docChg chg="addSld delSld modSld modSection">
      <pc:chgData name="Гость" userId="fea4734f4a4baeb1" providerId="Windows Live" clId="Web-{358AC63B-F917-457C-A31D-7BD03CC06529}" dt="2024-12-09T19:34:17.413" v="173" actId="20577"/>
      <pc:docMkLst>
        <pc:docMk/>
      </pc:docMkLst>
      <pc:sldChg chg="addSp delSp modSp">
        <pc:chgData name="Гость" userId="fea4734f4a4baeb1" providerId="Windows Live" clId="Web-{358AC63B-F917-457C-A31D-7BD03CC06529}" dt="2024-12-09T19:32:35.691" v="168" actId="20577"/>
        <pc:sldMkLst>
          <pc:docMk/>
          <pc:sldMk cId="738603307" sldId="849"/>
        </pc:sldMkLst>
        <pc:spChg chg="add mod">
          <ac:chgData name="Гость" userId="fea4734f4a4baeb1" providerId="Windows Live" clId="Web-{358AC63B-F917-457C-A31D-7BD03CC06529}" dt="2024-12-09T19:09:10.537" v="90" actId="14100"/>
          <ac:spMkLst>
            <pc:docMk/>
            <pc:sldMk cId="738603307" sldId="849"/>
            <ac:spMk id="2" creationId="{8293CD8F-4350-5C0F-D34E-856781D1B787}"/>
          </ac:spMkLst>
        </pc:spChg>
        <pc:spChg chg="add del mod">
          <ac:chgData name="Гость" userId="fea4734f4a4baeb1" providerId="Windows Live" clId="Web-{358AC63B-F917-457C-A31D-7BD03CC06529}" dt="2024-12-09T19:08:49.911" v="88"/>
          <ac:spMkLst>
            <pc:docMk/>
            <pc:sldMk cId="738603307" sldId="849"/>
            <ac:spMk id="3" creationId="{50E7AD83-EEA8-C336-2F75-F8AC90405970}"/>
          </ac:spMkLst>
        </pc:spChg>
        <pc:spChg chg="mod">
          <ac:chgData name="Гость" userId="fea4734f4a4baeb1" providerId="Windows Live" clId="Web-{358AC63B-F917-457C-A31D-7BD03CC06529}" dt="2024-12-09T19:10:01.851" v="96" actId="14100"/>
          <ac:spMkLst>
            <pc:docMk/>
            <pc:sldMk cId="738603307" sldId="849"/>
            <ac:spMk id="11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57.554" v="95" actId="14100"/>
          <ac:spMkLst>
            <pc:docMk/>
            <pc:sldMk cId="738603307" sldId="849"/>
            <ac:spMk id="14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10:34.180" v="100" actId="14100"/>
          <ac:spMkLst>
            <pc:docMk/>
            <pc:sldMk cId="738603307" sldId="849"/>
            <ac:spMk id="22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35.691" v="168" actId="20577"/>
          <ac:spMkLst>
            <pc:docMk/>
            <pc:sldMk cId="738603307" sldId="849"/>
            <ac:spMk id="6146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41.348" v="169" actId="20577"/>
        <pc:sldMkLst>
          <pc:docMk/>
          <pc:sldMk cId="430508374" sldId="857"/>
        </pc:sldMkLst>
        <pc:spChg chg="mod">
          <ac:chgData name="Гость" userId="fea4734f4a4baeb1" providerId="Windows Live" clId="Web-{358AC63B-F917-457C-A31D-7BD03CC06529}" dt="2024-12-09T19:32:41.348" v="169" actId="20577"/>
          <ac:spMkLst>
            <pc:docMk/>
            <pc:sldMk cId="430508374" sldId="857"/>
            <ac:spMk id="3074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19:05.400" v="107" actId="20577"/>
        <pc:sldMkLst>
          <pc:docMk/>
          <pc:sldMk cId="3126830014" sldId="884"/>
        </pc:sldMkLst>
        <pc:spChg chg="mod">
          <ac:chgData name="Гость" userId="fea4734f4a4baeb1" providerId="Windows Live" clId="Web-{358AC63B-F917-457C-A31D-7BD03CC06529}" dt="2024-12-09T19:19:05.400" v="107" actId="20577"/>
          <ac:spMkLst>
            <pc:docMk/>
            <pc:sldMk cId="3126830014" sldId="884"/>
            <ac:spMk id="7176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24.347" v="167" actId="20577"/>
        <pc:sldMkLst>
          <pc:docMk/>
          <pc:sldMk cId="4220727147" sldId="886"/>
        </pc:sldMkLst>
        <pc:spChg chg="mod">
          <ac:chgData name="Гость" userId="fea4734f4a4baeb1" providerId="Windows Live" clId="Web-{358AC63B-F917-457C-A31D-7BD03CC06529}" dt="2024-12-09T19:00:22.973" v="63" actId="1076"/>
          <ac:spMkLst>
            <pc:docMk/>
            <pc:sldMk cId="4220727147" sldId="886"/>
            <ac:spMk id="8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38.569" v="92" actId="14100"/>
          <ac:spMkLst>
            <pc:docMk/>
            <pc:sldMk cId="4220727147" sldId="886"/>
            <ac:spMk id="11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46.460" v="94" actId="14100"/>
          <ac:spMkLst>
            <pc:docMk/>
            <pc:sldMk cId="4220727147" sldId="886"/>
            <ac:spMk id="17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24.347" v="167" actId="20577"/>
          <ac:spMkLst>
            <pc:docMk/>
            <pc:sldMk cId="4220727147" sldId="886"/>
            <ac:spMk id="14338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0:13.645" v="62" actId="20577"/>
          <ac:spMkLst>
            <pc:docMk/>
            <pc:sldMk cId="4220727147" sldId="886"/>
            <ac:spMk id="14344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49.161" v="170" actId="20577"/>
        <pc:sldMkLst>
          <pc:docMk/>
          <pc:sldMk cId="2330691427" sldId="887"/>
        </pc:sldMkLst>
        <pc:spChg chg="mod">
          <ac:chgData name="Гость" userId="fea4734f4a4baeb1" providerId="Windows Live" clId="Web-{358AC63B-F917-457C-A31D-7BD03CC06529}" dt="2024-12-09T19:11:27.463" v="102" actId="20577"/>
          <ac:spMkLst>
            <pc:docMk/>
            <pc:sldMk cId="2330691427" sldId="887"/>
            <ac:spMk id="3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49.161" v="170" actId="20577"/>
          <ac:spMkLst>
            <pc:docMk/>
            <pc:sldMk cId="2330691427" sldId="887"/>
            <ac:spMk id="3074" creationId="{00000000-0000-0000-0000-000000000000}"/>
          </ac:spMkLst>
        </pc:spChg>
      </pc:sldChg>
      <pc:sldChg chg="new del">
        <pc:chgData name="Гость" userId="fea4734f4a4baeb1" providerId="Windows Live" clId="Web-{358AC63B-F917-457C-A31D-7BD03CC06529}" dt="2024-12-09T19:20:21.480" v="109"/>
        <pc:sldMkLst>
          <pc:docMk/>
          <pc:sldMk cId="582918507" sldId="889"/>
        </pc:sldMkLst>
      </pc:sldChg>
      <pc:sldChg chg="modSp new">
        <pc:chgData name="Гость" userId="fea4734f4a4baeb1" providerId="Windows Live" clId="Web-{358AC63B-F917-457C-A31D-7BD03CC06529}" dt="2024-12-09T19:34:17.413" v="173" actId="20577"/>
        <pc:sldMkLst>
          <pc:docMk/>
          <pc:sldMk cId="1405646771" sldId="889"/>
        </pc:sldMkLst>
        <pc:spChg chg="mod">
          <ac:chgData name="Гость" userId="fea4734f4a4baeb1" providerId="Windows Live" clId="Web-{358AC63B-F917-457C-A31D-7BD03CC06529}" dt="2024-12-09T19:31:01.126" v="166" actId="14100"/>
          <ac:spMkLst>
            <pc:docMk/>
            <pc:sldMk cId="1405646771" sldId="889"/>
            <ac:spMk id="2" creationId="{13702263-6BA8-D841-84B5-BA6B9343F7B0}"/>
          </ac:spMkLst>
        </pc:spChg>
        <pc:spChg chg="mod">
          <ac:chgData name="Гость" userId="fea4734f4a4baeb1" providerId="Windows Live" clId="Web-{358AC63B-F917-457C-A31D-7BD03CC06529}" dt="2024-12-09T19:34:17.413" v="173" actId="20577"/>
          <ac:spMkLst>
            <pc:docMk/>
            <pc:sldMk cId="1405646771" sldId="889"/>
            <ac:spMk id="3" creationId="{BFC798C6-10C0-A4A4-C57A-92531B00899E}"/>
          </ac:spMkLst>
        </pc:spChg>
      </pc:sldChg>
      <pc:sldChg chg="new del">
        <pc:chgData name="Гость" userId="fea4734f4a4baeb1" providerId="Windows Live" clId="Web-{358AC63B-F917-457C-A31D-7BD03CC06529}" dt="2024-12-09T19:21:00.997" v="111"/>
        <pc:sldMkLst>
          <pc:docMk/>
          <pc:sldMk cId="2298121174" sldId="8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>
                <a:solidFill>
                  <a:schemeClr val="tx1"/>
                </a:solidFill>
                <a:effectLst/>
              </a:rPr>
              <a:t>Аварии и несчастные случаи по итогам 9 месяцев 2023 и 2024 годов</a:t>
            </a:r>
            <a:endParaRPr lang="ru-RU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000099"/>
            </a:solidFill>
            <a:ln>
              <a:noFill/>
            </a:ln>
            <a:effectLst/>
            <a:sp3d/>
          </c:spPr>
          <c:invertIfNegative val="0"/>
          <c:cat>
            <c:numRef>
              <c:f>Лист1!$D$12:$D$13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Лист1!$E$12:$E$13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0-444A-810F-FB0AEE3C5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754848"/>
        <c:axId val="169752888"/>
        <c:axId val="0"/>
      </c:bar3DChart>
      <c:catAx>
        <c:axId val="16975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336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52888"/>
        <c:crosses val="autoZero"/>
        <c:auto val="1"/>
        <c:lblAlgn val="ctr"/>
        <c:lblOffset val="100"/>
        <c:noMultiLvlLbl val="0"/>
      </c:catAx>
      <c:valAx>
        <c:axId val="16975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548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2000">
                <a:solidFill>
                  <a:srgbClr val="002060"/>
                </a:solidFill>
              </a:rPr>
              <a:t>КВП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000099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Лист2!$B$2:$B$3</c:f>
              <c:numCache>
                <c:formatCode>General</c:formatCode>
                <c:ptCount val="2"/>
                <c:pt idx="0">
                  <c:v>19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E-4730-B656-1D4795CBC4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5287224"/>
        <c:axId val="205285656"/>
        <c:axId val="0"/>
      </c:bar3DChart>
      <c:catAx>
        <c:axId val="205287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85656"/>
        <c:crosses val="autoZero"/>
        <c:auto val="1"/>
        <c:lblAlgn val="ctr"/>
        <c:lblOffset val="100"/>
        <c:noMultiLvlLbl val="0"/>
      </c:catAx>
      <c:valAx>
        <c:axId val="20528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87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0" i="0" u="none" strike="noStrike" baseline="0" dirty="0">
                <a:solidFill>
                  <a:srgbClr val="002060"/>
                </a:solidFill>
                <a:effectLst/>
              </a:rPr>
              <a:t>Оценки соблюдения лицензионных требований</a:t>
            </a:r>
            <a:endParaRPr lang="ru-RU" sz="200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000099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Лист2!$B$12:$B$13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Лист2!$C$12:$C$13</c:f>
              <c:numCache>
                <c:formatCode>General</c:formatCode>
                <c:ptCount val="2"/>
                <c:pt idx="0">
                  <c:v>42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D-4F2A-AE11-F2ED75BE1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5284480"/>
        <c:axId val="205282520"/>
        <c:axId val="0"/>
      </c:bar3DChart>
      <c:catAx>
        <c:axId val="20528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82520"/>
        <c:crosses val="autoZero"/>
        <c:auto val="1"/>
        <c:lblAlgn val="ctr"/>
        <c:lblOffset val="100"/>
        <c:noMultiLvlLbl val="0"/>
      </c:catAx>
      <c:valAx>
        <c:axId val="20528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84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0"/>
          <c:dPt>
            <c:idx val="0"/>
            <c:bubble3D val="0"/>
            <c:spPr>
              <a:solidFill>
                <a:srgbClr val="0000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55B-4055-920C-0FFA61FFE3B6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55B-4055-920C-0FFA61FFE3B6}"/>
              </c:ext>
            </c:extLst>
          </c:dPt>
          <c:dLbls>
            <c:dLbl>
              <c:idx val="0"/>
              <c:layout>
                <c:manualLayout>
                  <c:x val="-0.22608823786869756"/>
                  <c:y val="4.4234562859291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5B-4055-920C-0FFA61FFE3B6}"/>
                </c:ext>
              </c:extLst>
            </c:dLbl>
            <c:dLbl>
              <c:idx val="1"/>
              <c:layout>
                <c:manualLayout>
                  <c:x val="0.26797314501271319"/>
                  <c:y val="-0.12667042388334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5B-4055-920C-0FFA61FFE3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Лист4!$C$5:$C$6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Лист4!$D$5:$D$6</c:f>
              <c:numCache>
                <c:formatCode>General</c:formatCode>
                <c:ptCount val="2"/>
                <c:pt idx="0">
                  <c:v>789</c:v>
                </c:pt>
                <c:pt idx="1">
                  <c:v>1021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5B-4055-920C-0FFA61FFE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Лист5!$D$6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0099"/>
            </a:solidFill>
            <a:ln>
              <a:noFill/>
            </a:ln>
            <a:effectLst/>
            <a:sp3d/>
          </c:spPr>
          <c:invertIfNegative val="0"/>
          <c:cat>
            <c:strRef>
              <c:f>Лист5!$E$5:$F$5</c:f>
              <c:strCache>
                <c:ptCount val="2"/>
                <c:pt idx="0">
                  <c:v>Владимирская область 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Лист5!$E$6:$F$6</c:f>
              <c:numCache>
                <c:formatCode>General</c:formatCode>
                <c:ptCount val="2"/>
                <c:pt idx="0">
                  <c:v>460</c:v>
                </c:pt>
                <c:pt idx="1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4-4161-BC23-833E00ED2D7B}"/>
            </c:ext>
          </c:extLst>
        </c:ser>
        <c:ser>
          <c:idx val="1"/>
          <c:order val="1"/>
          <c:tx>
            <c:strRef>
              <c:f>Лист5!$D$7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Лист5!$E$5:$F$5</c:f>
              <c:strCache>
                <c:ptCount val="2"/>
                <c:pt idx="0">
                  <c:v>Владимирская область 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Лист5!$E$7:$F$7</c:f>
              <c:numCache>
                <c:formatCode>General</c:formatCode>
                <c:ptCount val="2"/>
                <c:pt idx="0">
                  <c:v>725</c:v>
                </c:pt>
                <c:pt idx="1">
                  <c:v>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4-4161-BC23-833E00ED2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0643632"/>
        <c:axId val="96610704"/>
        <c:axId val="0"/>
      </c:bar3DChart>
      <c:catAx>
        <c:axId val="25064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610704"/>
        <c:crosses val="autoZero"/>
        <c:auto val="1"/>
        <c:lblAlgn val="ctr"/>
        <c:lblOffset val="100"/>
        <c:noMultiLvlLbl val="0"/>
      </c:catAx>
      <c:valAx>
        <c:axId val="9661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64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7985"/>
            <a:ext cx="4986633" cy="4463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6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6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96942" y="2060848"/>
            <a:ext cx="8964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«Основные показатели надзорной деятельности отдела общего промышленного надзора по Владимирской 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и Ивановской областям за 9 месяцев 2024 года»</a:t>
            </a: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начальника отдела общего промышленного 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Владимирской и Ивановской областям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Шишова Дмитрия Николаевича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02263-6BA8-D841-84B5-BA6B9343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9053"/>
            <a:ext cx="8229600" cy="1401791"/>
          </a:xfrm>
        </p:spPr>
        <p:txBody>
          <a:bodyPr/>
          <a:lstStyle/>
          <a:p>
            <a:r>
              <a:rPr lang="ru-RU" sz="2400" b="1" dirty="0">
                <a:solidFill>
                  <a:schemeClr val="accent2">
                    <a:lumMod val="76000"/>
                  </a:schemeClr>
                </a:solidFill>
                <a:latin typeface="Arial"/>
                <a:cs typeface="Times New Roman"/>
              </a:rPr>
              <a:t>Административное производство:</a:t>
            </a:r>
            <a:endParaRPr lang="ru-RU" sz="2400" b="1">
              <a:solidFill>
                <a:schemeClr val="accent2">
                  <a:lumMod val="76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C798C6-10C0-A4A4-C57A-92531B00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0879"/>
            <a:ext cx="8229600" cy="392211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За 9 месяцев 2024 года:</a:t>
            </a:r>
          </a:p>
          <a:p>
            <a:pPr marL="0" indent="0" algn="ctr">
              <a:buNone/>
            </a:pPr>
            <a:endParaRPr lang="ru-RU" sz="2400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вынесено </a:t>
            </a: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13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 предупреждений;</a:t>
            </a:r>
            <a:endParaRPr lang="ru-RU" sz="240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наложено </a:t>
            </a: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96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 штрафов;</a:t>
            </a:r>
            <a:endParaRPr lang="ru-RU" sz="240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направлено в суд </a:t>
            </a: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25 протоколов о ВЗД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, по результатам рассмотрения которых осуществлено 13 административных приостановлений деятельности.</a:t>
            </a:r>
            <a:endParaRPr lang="ru-RU" sz="240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A0C65B-3EC7-B574-D373-9EBE633B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5646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latin typeface="Arial"/>
                <a:cs typeface="Arial"/>
              </a:rPr>
              <a:t>11</a:t>
            </a:r>
            <a:endParaRPr lang="ru-R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674517" y="1043854"/>
            <a:ext cx="8047038" cy="116151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По состоянию на 1 января 2024 г. на территории Владимирской </a:t>
            </a:r>
            <a:b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и Ивановской областей деятельность без лицензии осуществляла </a:t>
            </a:r>
            <a:b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51 организация 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308464" y="2333506"/>
            <a:ext cx="8527072" cy="78844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r>
              <a:rPr lang="ru-RU" sz="1600" dirty="0">
                <a:latin typeface="Arial"/>
                <a:cs typeface="Times New Roman"/>
              </a:rPr>
              <a:t>В адрес всех предприятий, эксплуатирующих ОПО без лицензии, объявлены предостережения о недопустимости нарушения обязательных требований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8464" y="3435844"/>
            <a:ext cx="8527072" cy="113108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/>
              <a:t>В отношении организаций проведено 20 внеплановых контрольных (надзорных) мероприятий, по результатам которых применялись меры административного воздействия, в том числе в виде административного приостановления деятельности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8045" y="2340504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491695" y="3942138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308464" y="4963265"/>
            <a:ext cx="8527072" cy="1289089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/>
              <a:t>В адрес 51 предприятия, эксплуатирующего ОПО без лицензии, направлены письма о принятии мер в органы прокуратуры, правоохранительные органы, территориальные органы ФСБ России, заместителям Председателя Правительства Владимирской и Ивановской областей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1696" y="5427161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22072714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latin typeface="Arial"/>
                <a:cs typeface="Arial"/>
              </a:rPr>
              <a:t>12</a:t>
            </a:r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8298" y="902590"/>
            <a:ext cx="8458314" cy="4923960"/>
            <a:chOff x="1117492" y="990906"/>
            <a:chExt cx="7259141" cy="590575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142580" y="3935373"/>
              <a:ext cx="7233167" cy="2112295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endParaRPr lang="ru-RU" sz="1600" dirty="0">
                <a:cs typeface="Arial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42580" y="990906"/>
              <a:ext cx="7233167" cy="2534139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1600" dirty="0"/>
                <a:t>Организовано взаимодействие с ресурсоснабжающими организациями и органами местного самоуправления с целью установления организаций, осуществляющих эксплуатацию опасных производственных объектов. </a:t>
              </a:r>
              <a:endParaRPr lang="ru-RU" sz="1600" dirty="0">
                <a:cs typeface="Arial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24295" y="1692878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598172" y="4075190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467544" y="5687318"/>
            <a:ext cx="8299068" cy="646331"/>
          </a:xfrm>
          <a:prstGeom prst="rect">
            <a:avLst/>
          </a:prstGeom>
          <a:solidFill>
            <a:schemeClr val="accent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По итогам 9 месяцев 2024 года Управлением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выдано 23 лицензии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на территории Владимирской и Ивановской областей.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93CD8F-4350-5C0F-D34E-856781D1B787}"/>
              </a:ext>
            </a:extLst>
          </p:cNvPr>
          <p:cNvSpPr txBox="1"/>
          <p:nvPr/>
        </p:nvSpPr>
        <p:spPr>
          <a:xfrm>
            <a:off x="998548" y="3593087"/>
            <a:ext cx="741337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/>
              <a:t>На основании полученной информации новым эксплуатирующим организациям объявлены предостережения о недопустимости нарушения обязательных требований, предложено зарегистрировать объекты в государственном реестре опасных производственных объектов и получить лицензию на осуществление лицензируемого вида деятельности​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03307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latin typeface="Arial"/>
                <a:cs typeface="Arial"/>
              </a:rPr>
              <a:t>13</a:t>
            </a:r>
            <a:endParaRPr lang="ru-RU" altLang="ru-RU" sz="1600" dirty="0"/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Производственный контроль: </a:t>
            </a: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03362"/>
              </p:ext>
            </p:extLst>
          </p:nvPr>
        </p:nvGraphicFramePr>
        <p:xfrm>
          <a:off x="933948" y="1629346"/>
          <a:ext cx="7319903" cy="439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0508374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latin typeface="Arial"/>
                <a:cs typeface="Arial"/>
              </a:rPr>
              <a:t>14</a:t>
            </a:r>
            <a:endParaRPr lang="ru-RU" altLang="ru-RU" sz="1600" dirty="0"/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084" y="2204864"/>
            <a:ext cx="7973726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эксплуатации;</a:t>
            </a:r>
            <a:endParaRPr lang="ru-RU"/>
          </a:p>
          <a:p>
            <a:pPr lvl="0" algn="just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экономические причины.</a:t>
            </a:r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91427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</a:rPr>
              <a:t>1056 поднадзорных организаций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69399"/>
              </p:ext>
            </p:extLst>
          </p:nvPr>
        </p:nvGraphicFramePr>
        <p:xfrm>
          <a:off x="827397" y="2157793"/>
          <a:ext cx="7489205" cy="3284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II 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класс опасности 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72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III 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1 817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46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IV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класс опасности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1 120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720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ВСЕГО: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943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825668"/>
              </p:ext>
            </p:extLst>
          </p:nvPr>
        </p:nvGraphicFramePr>
        <p:xfrm>
          <a:off x="979684" y="2038861"/>
          <a:ext cx="7489825" cy="30364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1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6287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Несчастные случаи 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1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5007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>
                          <a:solidFill>
                            <a:srgbClr val="000066"/>
                          </a:solidFill>
                        </a:rPr>
                        <a:t>Инциденты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4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rgbClr val="002060"/>
                </a:solidFill>
              </a:rPr>
              <a:t>Аварии, несчастные случаи, инциденты</a:t>
            </a:r>
            <a:r>
              <a:rPr lang="en-US" altLang="ru-RU" sz="2000" b="1" dirty="0">
                <a:solidFill>
                  <a:srgbClr val="002060"/>
                </a:solidFill>
              </a:rPr>
              <a:t>: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14471"/>
              </p:ext>
            </p:extLst>
          </p:nvPr>
        </p:nvGraphicFramePr>
        <p:xfrm>
          <a:off x="1599406" y="1645443"/>
          <a:ext cx="5945188" cy="356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7084137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326715"/>
              </p:ext>
            </p:extLst>
          </p:nvPr>
        </p:nvGraphicFramePr>
        <p:xfrm>
          <a:off x="979684" y="2038861"/>
          <a:ext cx="7489826" cy="371539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2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199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9 мес.: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Плановые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Внеплановые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9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106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4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↑15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rgbClr val="002060"/>
                </a:solidFill>
              </a:rPr>
              <a:t>Проведение проверок</a:t>
            </a:r>
          </a:p>
        </p:txBody>
      </p:sp>
      <p:sp>
        <p:nvSpPr>
          <p:cNvPr id="12" name="Скругленный прямоугольник 1"/>
          <p:cNvSpPr>
            <a:spLocks noChangeArrowheads="1"/>
          </p:cNvSpPr>
          <p:nvPr/>
        </p:nvSpPr>
        <p:spPr bwMode="auto">
          <a:xfrm>
            <a:off x="865860" y="5733256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ru-RU" altLang="ru-RU" sz="1600" b="1" dirty="0"/>
              <a:t>* Плановые проверки в 2024 году запланированы на 4 квартал 2024 г.</a:t>
            </a:r>
          </a:p>
        </p:txBody>
      </p:sp>
    </p:spTree>
    <p:extLst>
      <p:ext uri="{BB962C8B-B14F-4D97-AF65-F5344CB8AC3E}">
        <p14:creationId xmlns:p14="http://schemas.microsoft.com/office/powerpoint/2010/main" val="364969127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360287"/>
              </p:ext>
            </p:extLst>
          </p:nvPr>
        </p:nvGraphicFramePr>
        <p:xfrm>
          <a:off x="1547664" y="2322948"/>
          <a:ext cx="6264696" cy="3854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899592" y="1136305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</a:rPr>
              <a:t>Внеплановые</a:t>
            </a:r>
            <a:r>
              <a:rPr lang="ru-RU" altLang="ru-RU" b="1" dirty="0">
                <a:solidFill>
                  <a:srgbClr val="002060"/>
                </a:solidFill>
              </a:rPr>
              <a:t> </a:t>
            </a:r>
            <a:r>
              <a:rPr lang="ru-RU" altLang="ru-RU" sz="2400" b="1" dirty="0">
                <a:solidFill>
                  <a:srgbClr val="002060"/>
                </a:solidFill>
              </a:rPr>
              <a:t>проверки 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47840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7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</a:rPr>
              <a:t>Внеплановые проверки 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821982"/>
              </p:ext>
            </p:extLst>
          </p:nvPr>
        </p:nvGraphicFramePr>
        <p:xfrm>
          <a:off x="1259632" y="1916832"/>
          <a:ext cx="6768752" cy="4061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71982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8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По итогам 9 месяцев 2024 года</a:t>
            </a:r>
            <a:r>
              <a:rPr lang="en-US" altLang="ru-RU" sz="2000" b="1" dirty="0">
                <a:solidFill>
                  <a:srgbClr val="002060"/>
                </a:solidFill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</a:rPr>
              <a:t>выявлено и предписано к устранению 1021 нарушение</a:t>
            </a:r>
            <a:r>
              <a:rPr lang="en-US" altLang="ru-RU" sz="2000" b="1" dirty="0">
                <a:solidFill>
                  <a:srgbClr val="002060"/>
                </a:solidFill>
              </a:rPr>
              <a:t>:</a:t>
            </a:r>
            <a:endParaRPr lang="ru-RU" altLang="ru-RU" sz="2000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940602"/>
              </p:ext>
            </p:extLst>
          </p:nvPr>
        </p:nvGraphicFramePr>
        <p:xfrm>
          <a:off x="1547664" y="2420888"/>
          <a:ext cx="5357813" cy="337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6366080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9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Arial"/>
                <a:cs typeface="Arial"/>
              </a:rPr>
              <a:t>Показатели работы надзорного отдела</a:t>
            </a:r>
            <a:r>
              <a:rPr lang="en-US" altLang="ru-RU" sz="2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altLang="ru-RU" sz="2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79721"/>
              </p:ext>
            </p:extLst>
          </p:nvPr>
        </p:nvGraphicFramePr>
        <p:xfrm>
          <a:off x="323528" y="2564904"/>
          <a:ext cx="8503176" cy="2936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62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Результативность</a:t>
                      </a:r>
                      <a:r>
                        <a:rPr lang="ru-RU" sz="2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надзора (количество выявленных нарушений, отнесённое к количеству проведённых обследований) по итогам 9 месяцев 2024 г. составляет 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2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нарушений на одно обследование.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Нагрузка инспекторского состава </a:t>
                      </a:r>
                      <a:r>
                        <a:rPr lang="ru-RU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отдела промышленного надзора</a:t>
                      </a:r>
                      <a:r>
                        <a:rPr lang="ru-RU" sz="2400" b="0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итогам</a:t>
                      </a:r>
                      <a:r>
                        <a:rPr lang="ru-RU" sz="2400" b="0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9 месяцев 2024 </a:t>
                      </a:r>
                      <a:r>
                        <a:rPr lang="ru-RU" sz="24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составляет </a:t>
                      </a:r>
                      <a:r>
                        <a:rPr lang="ru-RU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4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проверки в месяц.</a:t>
                      </a:r>
                      <a:endParaRPr lang="ru-RU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232" marR="140232" marT="70115" marB="701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30014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65583</TotalTime>
  <Words>609</Words>
  <Application>Microsoft Office PowerPoint</Application>
  <PresentationFormat>Экран (4:3)</PresentationFormat>
  <Paragraphs>123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Административное производство: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2878</cp:revision>
  <cp:lastPrinted>2022-05-30T10:51:55Z</cp:lastPrinted>
  <dcterms:created xsi:type="dcterms:W3CDTF">2000-02-02T11:29:10Z</dcterms:created>
  <dcterms:modified xsi:type="dcterms:W3CDTF">2024-12-09T19:34:29Z</dcterms:modified>
</cp:coreProperties>
</file>